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3"/>
  </p:notesMasterIdLst>
  <p:sldIdLst>
    <p:sldId id="257" r:id="rId4"/>
    <p:sldId id="263" r:id="rId5"/>
    <p:sldId id="258" r:id="rId6"/>
    <p:sldId id="259" r:id="rId7"/>
    <p:sldId id="260" r:id="rId8"/>
    <p:sldId id="265" r:id="rId9"/>
    <p:sldId id="261" r:id="rId10"/>
    <p:sldId id="262" r:id="rId11"/>
    <p:sldId id="264" r:id="rId12"/>
  </p:sldIdLst>
  <p:sldSz cx="9144000" cy="5143500" type="screen16x9"/>
  <p:notesSz cx="6858000" cy="9144000"/>
  <p:embeddedFontLst>
    <p:embeddedFont>
      <p:font typeface="Roboto Black" charset="0"/>
      <p:bold r:id="rId14"/>
      <p:boldItalic r:id="rId15"/>
    </p:embeddedFont>
    <p:embeddedFont>
      <p:font typeface="Dosis" charset="0"/>
      <p:regular r:id="rId16"/>
      <p:bold r:id="rId17"/>
    </p:embeddedFont>
    <p:embeddedFont>
      <p:font typeface="Roboto" charset="0"/>
      <p:regular r:id="rId18"/>
      <p:bold r:id="rId19"/>
      <p:italic r:id="rId20"/>
      <p:boldItalic r:id="rId21"/>
    </p:embeddedFont>
    <p:embeddedFont>
      <p:font typeface="Roboto Thin"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8628B589-4659-4227-9C68-565DD4A46BFE}">
  <a:tblStyle styleId="{8628B589-4659-4227-9C68-565DD4A46B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09"/>
  </p:normalViewPr>
  <p:slideViewPr>
    <p:cSldViewPr snapToGrid="0">
      <p:cViewPr>
        <p:scale>
          <a:sx n="105" d="100"/>
          <a:sy n="105" d="100"/>
        </p:scale>
        <p:origin x="-510"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font" Target="fonts/font8.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Master" Target="slideMasters/slideMaster2.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11.fntdata"/><Relationship Id="rId5" Type="http://schemas.openxmlformats.org/officeDocument/2006/relationships/slide" Target="slides/slide2.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font" Target="fonts/font6.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65886549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3"/>
        <p:cNvGrpSpPr/>
        <p:nvPr/>
      </p:nvGrpSpPr>
      <p:grpSpPr>
        <a:xfrm>
          <a:off x="0" y="0"/>
          <a:ext cx="0" cy="0"/>
          <a:chOff x="0" y="0"/>
          <a:chExt cx="0" cy="0"/>
        </a:xfrm>
      </p:grpSpPr>
      <p:sp>
        <p:nvSpPr>
          <p:cNvPr id="54" name="Shape 54"/>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55" name="Shape 55"/>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56" name="Shape 56"/>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57" name="Shape 57"/>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8"/>
        <p:cNvGrpSpPr/>
        <p:nvPr/>
      </p:nvGrpSpPr>
      <p:grpSpPr>
        <a:xfrm>
          <a:off x="0" y="0"/>
          <a:ext cx="0" cy="0"/>
          <a:chOff x="0" y="0"/>
          <a:chExt cx="0" cy="0"/>
        </a:xfrm>
      </p:grpSpPr>
      <p:sp>
        <p:nvSpPr>
          <p:cNvPr id="59" name="Shape 59"/>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60" name="Shape 60"/>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1" name="Shape 61"/>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62" name="Shape 62"/>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3"/>
        <p:cNvGrpSpPr/>
        <p:nvPr/>
      </p:nvGrpSpPr>
      <p:grpSpPr>
        <a:xfrm>
          <a:off x="0" y="0"/>
          <a:ext cx="0" cy="0"/>
          <a:chOff x="0" y="0"/>
          <a:chExt cx="0" cy="0"/>
        </a:xfrm>
      </p:grpSpPr>
      <p:sp>
        <p:nvSpPr>
          <p:cNvPr id="64" name="Shape 64"/>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65" name="Shape 65"/>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6"/>
        <p:cNvGrpSpPr/>
        <p:nvPr/>
      </p:nvGrpSpPr>
      <p:grpSpPr>
        <a:xfrm>
          <a:off x="0" y="0"/>
          <a:ext cx="0" cy="0"/>
          <a:chOff x="0" y="0"/>
          <a:chExt cx="0" cy="0"/>
        </a:xfrm>
      </p:grpSpPr>
      <p:sp>
        <p:nvSpPr>
          <p:cNvPr id="67" name="Shape 67"/>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68" name="Shape 68"/>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69"/>
        <p:cNvGrpSpPr/>
        <p:nvPr/>
      </p:nvGrpSpPr>
      <p:grpSpPr>
        <a:xfrm>
          <a:off x="0" y="0"/>
          <a:ext cx="0" cy="0"/>
          <a:chOff x="0" y="0"/>
          <a:chExt cx="0" cy="0"/>
        </a:xfrm>
      </p:grpSpPr>
      <p:sp>
        <p:nvSpPr>
          <p:cNvPr id="70" name="Shape 70"/>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71" name="Shape 71"/>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2"/>
        <p:cNvGrpSpPr/>
        <p:nvPr/>
      </p:nvGrpSpPr>
      <p:grpSpPr>
        <a:xfrm>
          <a:off x="0" y="0"/>
          <a:ext cx="0" cy="0"/>
          <a:chOff x="0" y="0"/>
          <a:chExt cx="0" cy="0"/>
        </a:xfrm>
      </p:grpSpPr>
      <p:sp>
        <p:nvSpPr>
          <p:cNvPr id="73" name="Shape 73"/>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74" name="Shape 74"/>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5" name="Shape 75"/>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76" name="Shape 76"/>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7"/>
        <p:cNvGrpSpPr/>
        <p:nvPr/>
      </p:nvGrpSpPr>
      <p:grpSpPr>
        <a:xfrm>
          <a:off x="0" y="0"/>
          <a:ext cx="0" cy="0"/>
          <a:chOff x="0" y="0"/>
          <a:chExt cx="0" cy="0"/>
        </a:xfrm>
      </p:grpSpPr>
      <p:sp>
        <p:nvSpPr>
          <p:cNvPr id="78" name="Shape 7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79" name="Shape 79"/>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80" name="Shape 80"/>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1"/>
        <p:cNvGrpSpPr/>
        <p:nvPr/>
      </p:nvGrpSpPr>
      <p:grpSpPr>
        <a:xfrm>
          <a:off x="0" y="0"/>
          <a:ext cx="0" cy="0"/>
          <a:chOff x="0" y="0"/>
          <a:chExt cx="0" cy="0"/>
        </a:xfrm>
      </p:grpSpPr>
      <p:sp>
        <p:nvSpPr>
          <p:cNvPr id="82" name="Shape 8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3" name="Shape 83"/>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4" name="Shape 84"/>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5"/>
        <p:cNvGrpSpPr/>
        <p:nvPr/>
      </p:nvGrpSpPr>
      <p:grpSpPr>
        <a:xfrm>
          <a:off x="0" y="0"/>
          <a:ext cx="0" cy="0"/>
          <a:chOff x="0" y="0"/>
          <a:chExt cx="0" cy="0"/>
        </a:xfrm>
      </p:grpSpPr>
      <p:sp>
        <p:nvSpPr>
          <p:cNvPr id="86" name="Shape 86"/>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87" name="Shape 8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8" name="Shape 88"/>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9" name="Shape 89"/>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90" name="Shape 90"/>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91" name="Shape 91"/>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2"/>
        <p:cNvGrpSpPr/>
        <p:nvPr/>
      </p:nvGrpSpPr>
      <p:grpSpPr>
        <a:xfrm>
          <a:off x="0" y="0"/>
          <a:ext cx="0" cy="0"/>
          <a:chOff x="0" y="0"/>
          <a:chExt cx="0" cy="0"/>
        </a:xfrm>
      </p:grpSpPr>
      <p:sp>
        <p:nvSpPr>
          <p:cNvPr id="93" name="Shape 93"/>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94" name="Shape 94"/>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95" name="Shape 95"/>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6" name="Shape 96"/>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97" name="Shape 97"/>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8" name="Shape 98"/>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99" name="Shape 99"/>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00" name="Shape 100"/>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1"/>
        <p:cNvGrpSpPr/>
        <p:nvPr/>
      </p:nvGrpSpPr>
      <p:grpSpPr>
        <a:xfrm>
          <a:off x="0" y="0"/>
          <a:ext cx="0" cy="0"/>
          <a:chOff x="0" y="0"/>
          <a:chExt cx="0" cy="0"/>
        </a:xfrm>
      </p:grpSpPr>
      <p:sp>
        <p:nvSpPr>
          <p:cNvPr id="102" name="Shape 102"/>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3" name="Shape 103"/>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4" name="Shape 10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5" name="Shape 105"/>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6" name="Shape 106"/>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7" name="Shape 107"/>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8" name="Shape 108"/>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9" name="Shape 109"/>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0" name="Shape 110"/>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1" name="Shape 111"/>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12" name="Shape 112"/>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3" name="Shape 113"/>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14" name="Shape 11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5" name="Shape 115"/>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6" name="Shape 116"/>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7" name="Shape 117"/>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8" name="Shape 118"/>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9" name="Shape 119"/>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0" name="Shape 120"/>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1" name="Shape 121"/>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2" name="Shape 122"/>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3" name="Shape 123"/>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4" name="Shape 124"/>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5" name="Shape 125"/>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6" name="Shape 126"/>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27" name="Shape 127"/>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8" name="Shape 128"/>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0" name="Shape 130"/>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31" name="Shape 131"/>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32" name="Shape 132"/>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33" name="Shape 133"/>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34" name="Shape 1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5" name="Shape 135"/>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8"/>
        <p:cNvGrpSpPr/>
        <p:nvPr/>
      </p:nvGrpSpPr>
      <p:grpSpPr>
        <a:xfrm>
          <a:off x="0" y="0"/>
          <a:ext cx="0" cy="0"/>
          <a:chOff x="0" y="0"/>
          <a:chExt cx="0" cy="0"/>
        </a:xfrm>
      </p:grpSpPr>
      <p:pic>
        <p:nvPicPr>
          <p:cNvPr id="139" name="Shape 139"/>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40" name="Shape 140"/>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1" name="Shape 141"/>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2" name="Shape 142"/>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3" name="Shape 143"/>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4" name="Shape 144"/>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45" name="Shape 145"/>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6" name="Shape 146"/>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7" name="Shape 147"/>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8" name="Shape 148"/>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9" name="Shape 149"/>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50" name="Shape 150"/>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51" name="Shape 151"/>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52" name="Shape 152"/>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3" name="Shape 153"/>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4"/>
        <p:cNvGrpSpPr/>
        <p:nvPr/>
      </p:nvGrpSpPr>
      <p:grpSpPr>
        <a:xfrm>
          <a:off x="0" y="0"/>
          <a:ext cx="0" cy="0"/>
          <a:chOff x="0" y="0"/>
          <a:chExt cx="0" cy="0"/>
        </a:xfrm>
      </p:grpSpPr>
      <p:sp>
        <p:nvSpPr>
          <p:cNvPr id="155" name="Shape 155"/>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157" name="Shape 157"/>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158" name="Shape 158"/>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59" name="Shape 159"/>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160" name="Shape 160"/>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1"/>
        <p:cNvGrpSpPr/>
        <p:nvPr/>
      </p:nvGrpSpPr>
      <p:grpSpPr>
        <a:xfrm>
          <a:off x="0" y="0"/>
          <a:ext cx="0" cy="0"/>
          <a:chOff x="0" y="0"/>
          <a:chExt cx="0" cy="0"/>
        </a:xfrm>
      </p:grpSpPr>
      <p:sp>
        <p:nvSpPr>
          <p:cNvPr id="162" name="Shape 162"/>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3" name="Shape 163"/>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64" name="Shape 164"/>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165" name="Shape 165"/>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166" name="Shape 166"/>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7" name="Shape 167"/>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8"/>
        <p:cNvGrpSpPr/>
        <p:nvPr/>
      </p:nvGrpSpPr>
      <p:grpSpPr>
        <a:xfrm>
          <a:off x="0" y="0"/>
          <a:ext cx="0" cy="0"/>
          <a:chOff x="0" y="0"/>
          <a:chExt cx="0" cy="0"/>
        </a:xfrm>
      </p:grpSpPr>
      <p:pic>
        <p:nvPicPr>
          <p:cNvPr id="169" name="Shape 169"/>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0" name="Shape 17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2" name="Shape 17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3"/>
        <p:cNvGrpSpPr/>
        <p:nvPr/>
      </p:nvGrpSpPr>
      <p:grpSpPr>
        <a:xfrm>
          <a:off x="0" y="0"/>
          <a:ext cx="0" cy="0"/>
          <a:chOff x="0" y="0"/>
          <a:chExt cx="0" cy="0"/>
        </a:xfrm>
      </p:grpSpPr>
      <p:pic>
        <p:nvPicPr>
          <p:cNvPr id="174" name="Shape 17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Shape 17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7" name="Shape 17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8"/>
        <p:cNvGrpSpPr/>
        <p:nvPr/>
      </p:nvGrpSpPr>
      <p:grpSpPr>
        <a:xfrm>
          <a:off x="0" y="0"/>
          <a:ext cx="0" cy="0"/>
          <a:chOff x="0" y="0"/>
          <a:chExt cx="0" cy="0"/>
        </a:xfrm>
      </p:grpSpPr>
      <p:pic>
        <p:nvPicPr>
          <p:cNvPr id="179" name="Shape 179"/>
          <p:cNvPicPr preferRelativeResize="0"/>
          <p:nvPr/>
        </p:nvPicPr>
        <p:blipFill>
          <a:blip r:embed="rId2">
            <a:alphaModFix/>
          </a:blip>
          <a:stretch>
            <a:fillRect/>
          </a:stretch>
        </p:blipFill>
        <p:spPr>
          <a:xfrm>
            <a:off x="0" y="0"/>
            <a:ext cx="5143500" cy="5143500"/>
          </a:xfrm>
          <a:prstGeom prst="rect">
            <a:avLst/>
          </a:prstGeom>
          <a:noFill/>
          <a:ln>
            <a:noFill/>
          </a:ln>
        </p:spPr>
      </p:pic>
      <p:sp>
        <p:nvSpPr>
          <p:cNvPr id="180" name="Shape 18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181" name="Shape 181"/>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2"/>
        <p:cNvGrpSpPr/>
        <p:nvPr/>
      </p:nvGrpSpPr>
      <p:grpSpPr>
        <a:xfrm>
          <a:off x="0" y="0"/>
          <a:ext cx="0" cy="0"/>
          <a:chOff x="0" y="0"/>
          <a:chExt cx="0" cy="0"/>
        </a:xfrm>
      </p:grpSpPr>
      <p:pic>
        <p:nvPicPr>
          <p:cNvPr id="183" name="Shape 18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4" name="Shape 184"/>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5"/>
        <p:cNvGrpSpPr/>
        <p:nvPr/>
      </p:nvGrpSpPr>
      <p:grpSpPr>
        <a:xfrm>
          <a:off x="0" y="0"/>
          <a:ext cx="0" cy="0"/>
          <a:chOff x="0" y="0"/>
          <a:chExt cx="0" cy="0"/>
        </a:xfrm>
      </p:grpSpPr>
      <p:pic>
        <p:nvPicPr>
          <p:cNvPr id="186" name="Shape 18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7" name="Shape 187"/>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8"/>
        <p:cNvGrpSpPr/>
        <p:nvPr/>
      </p:nvGrpSpPr>
      <p:grpSpPr>
        <a:xfrm>
          <a:off x="0" y="0"/>
          <a:ext cx="0" cy="0"/>
          <a:chOff x="0" y="0"/>
          <a:chExt cx="0" cy="0"/>
        </a:xfrm>
      </p:grpSpPr>
      <p:sp>
        <p:nvSpPr>
          <p:cNvPr id="189" name="Shape 189"/>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190" name="Shape 190"/>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191" name="Shape 191"/>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192" name="Shape 192"/>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3"/>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7"/>
        <p:cNvGrpSpPr/>
        <p:nvPr/>
      </p:nvGrpSpPr>
      <p:grpSpPr>
        <a:xfrm>
          <a:off x="0" y="0"/>
          <a:ext cx="0" cy="0"/>
          <a:chOff x="0" y="0"/>
          <a:chExt cx="0" cy="0"/>
        </a:xfrm>
      </p:grpSpPr>
      <p:sp>
        <p:nvSpPr>
          <p:cNvPr id="248" name="Shape 24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Font typeface="Roboto"/>
              <a:buNone/>
              <a:defRPr sz="5200">
                <a:latin typeface="Roboto"/>
                <a:ea typeface="Roboto"/>
                <a:cs typeface="Roboto"/>
                <a:sym typeface="Roboto"/>
              </a:defRPr>
            </a:lvl1pPr>
            <a:lvl2pPr lvl="1" algn="ctr" rtl="0">
              <a:spcBef>
                <a:spcPts val="0"/>
              </a:spcBef>
              <a:spcAft>
                <a:spcPts val="0"/>
              </a:spcAft>
              <a:buSzPts val="5200"/>
              <a:buFont typeface="Roboto"/>
              <a:buNone/>
              <a:defRPr sz="5200">
                <a:latin typeface="Roboto"/>
                <a:ea typeface="Roboto"/>
                <a:cs typeface="Roboto"/>
                <a:sym typeface="Roboto"/>
              </a:defRPr>
            </a:lvl2pPr>
            <a:lvl3pPr lvl="2" algn="ctr" rtl="0">
              <a:spcBef>
                <a:spcPts val="0"/>
              </a:spcBef>
              <a:spcAft>
                <a:spcPts val="0"/>
              </a:spcAft>
              <a:buSzPts val="5200"/>
              <a:buFont typeface="Roboto"/>
              <a:buNone/>
              <a:defRPr sz="5200">
                <a:latin typeface="Roboto"/>
                <a:ea typeface="Roboto"/>
                <a:cs typeface="Roboto"/>
                <a:sym typeface="Roboto"/>
              </a:defRPr>
            </a:lvl3pPr>
            <a:lvl4pPr lvl="3" algn="ctr" rtl="0">
              <a:spcBef>
                <a:spcPts val="0"/>
              </a:spcBef>
              <a:spcAft>
                <a:spcPts val="0"/>
              </a:spcAft>
              <a:buSzPts val="5200"/>
              <a:buFont typeface="Roboto"/>
              <a:buNone/>
              <a:defRPr sz="5200">
                <a:latin typeface="Roboto"/>
                <a:ea typeface="Roboto"/>
                <a:cs typeface="Roboto"/>
                <a:sym typeface="Roboto"/>
              </a:defRPr>
            </a:lvl4pPr>
            <a:lvl5pPr lvl="4" algn="ctr" rtl="0">
              <a:spcBef>
                <a:spcPts val="0"/>
              </a:spcBef>
              <a:spcAft>
                <a:spcPts val="0"/>
              </a:spcAft>
              <a:buSzPts val="5200"/>
              <a:buFont typeface="Roboto"/>
              <a:buNone/>
              <a:defRPr sz="5200">
                <a:latin typeface="Roboto"/>
                <a:ea typeface="Roboto"/>
                <a:cs typeface="Roboto"/>
                <a:sym typeface="Roboto"/>
              </a:defRPr>
            </a:lvl5pPr>
            <a:lvl6pPr lvl="5" algn="ctr" rtl="0">
              <a:spcBef>
                <a:spcPts val="0"/>
              </a:spcBef>
              <a:spcAft>
                <a:spcPts val="0"/>
              </a:spcAft>
              <a:buSzPts val="5200"/>
              <a:buFont typeface="Roboto"/>
              <a:buNone/>
              <a:defRPr sz="5200">
                <a:latin typeface="Roboto"/>
                <a:ea typeface="Roboto"/>
                <a:cs typeface="Roboto"/>
                <a:sym typeface="Roboto"/>
              </a:defRPr>
            </a:lvl6pPr>
            <a:lvl7pPr lvl="6" algn="ctr" rtl="0">
              <a:spcBef>
                <a:spcPts val="0"/>
              </a:spcBef>
              <a:spcAft>
                <a:spcPts val="0"/>
              </a:spcAft>
              <a:buSzPts val="5200"/>
              <a:buFont typeface="Roboto"/>
              <a:buNone/>
              <a:defRPr sz="5200">
                <a:latin typeface="Roboto"/>
                <a:ea typeface="Roboto"/>
                <a:cs typeface="Roboto"/>
                <a:sym typeface="Roboto"/>
              </a:defRPr>
            </a:lvl7pPr>
            <a:lvl8pPr lvl="7" algn="ctr" rtl="0">
              <a:spcBef>
                <a:spcPts val="0"/>
              </a:spcBef>
              <a:spcAft>
                <a:spcPts val="0"/>
              </a:spcAft>
              <a:buSzPts val="5200"/>
              <a:buFont typeface="Roboto"/>
              <a:buNone/>
              <a:defRPr sz="5200">
                <a:latin typeface="Roboto"/>
                <a:ea typeface="Roboto"/>
                <a:cs typeface="Roboto"/>
                <a:sym typeface="Roboto"/>
              </a:defRPr>
            </a:lvl8pPr>
            <a:lvl9pPr lvl="8" algn="ctr" rtl="0">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249" name="Shape 24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Font typeface="Roboto"/>
              <a:buNone/>
              <a:defRPr sz="2800">
                <a:latin typeface="Roboto"/>
                <a:ea typeface="Roboto"/>
                <a:cs typeface="Roboto"/>
                <a:sym typeface="Roboto"/>
              </a:defRPr>
            </a:lvl1pPr>
            <a:lvl2pPr lvl="1" algn="ctr" rtl="0">
              <a:lnSpc>
                <a:spcPct val="100000"/>
              </a:lnSpc>
              <a:spcBef>
                <a:spcPts val="0"/>
              </a:spcBef>
              <a:spcAft>
                <a:spcPts val="0"/>
              </a:spcAft>
              <a:buSzPts val="2800"/>
              <a:buFont typeface="Roboto"/>
              <a:buNone/>
              <a:defRPr sz="2800">
                <a:latin typeface="Roboto"/>
                <a:ea typeface="Roboto"/>
                <a:cs typeface="Roboto"/>
                <a:sym typeface="Roboto"/>
              </a:defRPr>
            </a:lvl2pPr>
            <a:lvl3pPr lvl="2" algn="ctr" rtl="0">
              <a:lnSpc>
                <a:spcPct val="100000"/>
              </a:lnSpc>
              <a:spcBef>
                <a:spcPts val="0"/>
              </a:spcBef>
              <a:spcAft>
                <a:spcPts val="0"/>
              </a:spcAft>
              <a:buSzPts val="2800"/>
              <a:buFont typeface="Roboto"/>
              <a:buNone/>
              <a:defRPr sz="2800">
                <a:latin typeface="Roboto"/>
                <a:ea typeface="Roboto"/>
                <a:cs typeface="Roboto"/>
                <a:sym typeface="Roboto"/>
              </a:defRPr>
            </a:lvl3pPr>
            <a:lvl4pPr lvl="3" algn="ctr" rtl="0">
              <a:lnSpc>
                <a:spcPct val="100000"/>
              </a:lnSpc>
              <a:spcBef>
                <a:spcPts val="0"/>
              </a:spcBef>
              <a:spcAft>
                <a:spcPts val="0"/>
              </a:spcAft>
              <a:buSzPts val="2800"/>
              <a:buFont typeface="Roboto"/>
              <a:buNone/>
              <a:defRPr sz="2800">
                <a:latin typeface="Roboto"/>
                <a:ea typeface="Roboto"/>
                <a:cs typeface="Roboto"/>
                <a:sym typeface="Roboto"/>
              </a:defRPr>
            </a:lvl4pPr>
            <a:lvl5pPr lvl="4" algn="ctr" rtl="0">
              <a:lnSpc>
                <a:spcPct val="100000"/>
              </a:lnSpc>
              <a:spcBef>
                <a:spcPts val="0"/>
              </a:spcBef>
              <a:spcAft>
                <a:spcPts val="0"/>
              </a:spcAft>
              <a:buSzPts val="2800"/>
              <a:buFont typeface="Roboto"/>
              <a:buNone/>
              <a:defRPr sz="2800">
                <a:latin typeface="Roboto"/>
                <a:ea typeface="Roboto"/>
                <a:cs typeface="Roboto"/>
                <a:sym typeface="Roboto"/>
              </a:defRPr>
            </a:lvl5pPr>
            <a:lvl6pPr lvl="5" algn="ctr" rtl="0">
              <a:lnSpc>
                <a:spcPct val="100000"/>
              </a:lnSpc>
              <a:spcBef>
                <a:spcPts val="0"/>
              </a:spcBef>
              <a:spcAft>
                <a:spcPts val="0"/>
              </a:spcAft>
              <a:buSzPts val="2800"/>
              <a:buFont typeface="Roboto"/>
              <a:buNone/>
              <a:defRPr sz="2800">
                <a:latin typeface="Roboto"/>
                <a:ea typeface="Roboto"/>
                <a:cs typeface="Roboto"/>
                <a:sym typeface="Roboto"/>
              </a:defRPr>
            </a:lvl6pPr>
            <a:lvl7pPr lvl="6" algn="ctr" rtl="0">
              <a:lnSpc>
                <a:spcPct val="100000"/>
              </a:lnSpc>
              <a:spcBef>
                <a:spcPts val="0"/>
              </a:spcBef>
              <a:spcAft>
                <a:spcPts val="0"/>
              </a:spcAft>
              <a:buSzPts val="2800"/>
              <a:buFont typeface="Roboto"/>
              <a:buNone/>
              <a:defRPr sz="2800">
                <a:latin typeface="Roboto"/>
                <a:ea typeface="Roboto"/>
                <a:cs typeface="Roboto"/>
                <a:sym typeface="Roboto"/>
              </a:defRPr>
            </a:lvl7pPr>
            <a:lvl8pPr lvl="7" algn="ctr" rtl="0">
              <a:lnSpc>
                <a:spcPct val="100000"/>
              </a:lnSpc>
              <a:spcBef>
                <a:spcPts val="0"/>
              </a:spcBef>
              <a:spcAft>
                <a:spcPts val="0"/>
              </a:spcAft>
              <a:buSzPts val="2800"/>
              <a:buFont typeface="Roboto"/>
              <a:buNone/>
              <a:defRPr sz="2800">
                <a:latin typeface="Roboto"/>
                <a:ea typeface="Roboto"/>
                <a:cs typeface="Roboto"/>
                <a:sym typeface="Roboto"/>
              </a:defRPr>
            </a:lvl8pPr>
            <a:lvl9pPr lvl="8" algn="ctr" rtl="0">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250" name="Shape 2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3" name="Shape 2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4"/>
        <p:cNvGrpSpPr/>
        <p:nvPr/>
      </p:nvGrpSpPr>
      <p:grpSpPr>
        <a:xfrm>
          <a:off x="0" y="0"/>
          <a:ext cx="0" cy="0"/>
          <a:chOff x="0" y="0"/>
          <a:chExt cx="0" cy="0"/>
        </a:xfrm>
      </p:grpSpPr>
      <p:sp>
        <p:nvSpPr>
          <p:cNvPr id="255" name="Shape 2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256" name="Shape 2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257" name="Shape 2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0" name="Shape 26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1" name="Shape 26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2" name="Shape 2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5" name="Shape 2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8" name="Shape 26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9" name="Shape 2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72" name="Shape 2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5" name="Shape 27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76" name="Shape 27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7" name="Shape 27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8" name="Shape 2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281" name="Shape 2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4" name="Shape 28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285" name="Shape 2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2" Type="http://schemas.openxmlformats.org/officeDocument/2006/relationships/hyperlink" Target="https://www.warbyparker.com/" TargetMode="External"/><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dirty="0" smtClean="0">
                <a:solidFill>
                  <a:schemeClr val="lt1"/>
                </a:solidFill>
                <a:latin typeface="Roboto Black"/>
                <a:ea typeface="Roboto Black"/>
                <a:sym typeface="Roboto Black"/>
              </a:rPr>
              <a:t>Warby Parker</a:t>
            </a:r>
            <a:endParaRPr sz="1200" dirty="0">
              <a:solidFill>
                <a:schemeClr val="lt1"/>
              </a:solidFill>
            </a:endParaRPr>
          </a:p>
          <a:p>
            <a:pPr lvl="0">
              <a:buClr>
                <a:schemeClr val="dk1"/>
              </a:buClr>
              <a:buSzPts val="1100"/>
            </a:pPr>
            <a:r>
              <a:rPr lang="en-US" sz="2800" dirty="0">
                <a:solidFill>
                  <a:srgbClr val="EFEFEF"/>
                </a:solidFill>
                <a:latin typeface="Roboto Thin"/>
                <a:ea typeface="Roboto Thin"/>
                <a:cs typeface="Roboto Thin"/>
                <a:sym typeface="Roboto Thin"/>
              </a:rPr>
              <a:t>Usage Funnels- </a:t>
            </a:r>
            <a:r>
              <a:rPr lang="en-US" sz="2800" dirty="0" smtClean="0">
                <a:solidFill>
                  <a:srgbClr val="EFEFEF"/>
                </a:solidFill>
                <a:latin typeface="Roboto Thin"/>
                <a:ea typeface="Roboto Thin"/>
                <a:cs typeface="Roboto Thin"/>
                <a:sym typeface="Roboto Thin"/>
              </a:rPr>
              <a:t>SQL/Python </a:t>
            </a:r>
            <a:r>
              <a:rPr lang="en-US" sz="2800" dirty="0" smtClean="0">
                <a:solidFill>
                  <a:srgbClr val="EFEFEF"/>
                </a:solidFill>
                <a:latin typeface="Roboto Thin"/>
                <a:ea typeface="Roboto Thin"/>
                <a:cs typeface="Roboto Thin"/>
                <a:sym typeface="Roboto Thin"/>
              </a:rPr>
              <a:t>Project</a:t>
            </a:r>
          </a:p>
          <a:p>
            <a:pPr lvl="0">
              <a:buClr>
                <a:schemeClr val="dk1"/>
              </a:buClr>
              <a:buSzPts val="1100"/>
            </a:pPr>
            <a:r>
              <a:rPr lang="en" sz="2800" dirty="0" smtClean="0">
                <a:solidFill>
                  <a:srgbClr val="EFEFEF"/>
                </a:solidFill>
                <a:latin typeface="Roboto Thin"/>
                <a:ea typeface="Roboto Thin"/>
                <a:cs typeface="Roboto Thin"/>
                <a:sym typeface="Roboto Thin"/>
              </a:rPr>
              <a:t>Alexis Mandario</a:t>
            </a:r>
            <a:endParaRPr sz="2800" dirty="0" smtClean="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 sz="2800" dirty="0" smtClean="0">
                <a:solidFill>
                  <a:srgbClr val="EFEFEF"/>
                </a:solidFill>
                <a:latin typeface="Roboto Thin"/>
                <a:ea typeface="Roboto Thin"/>
                <a:cs typeface="Roboto Thin"/>
                <a:sym typeface="Roboto Thin"/>
              </a:rPr>
              <a:t>October 15, 2022</a:t>
            </a:r>
            <a:endParaRPr sz="2800" dirty="0">
              <a:solidFill>
                <a:srgbClr val="EFEFEF"/>
              </a:solidFill>
              <a:latin typeface="Roboto Thin"/>
              <a:ea typeface="Roboto Thin"/>
              <a:cs typeface="Roboto Thin"/>
              <a:sym typeface="Roboto Thin"/>
            </a:endParaRPr>
          </a:p>
        </p:txBody>
      </p:sp>
      <p:pic>
        <p:nvPicPr>
          <p:cNvPr id="1026" name="Picture 2" descr="ALYX"/>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2491" y="364900"/>
            <a:ext cx="1626084" cy="53662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About:</a:t>
            </a:r>
            <a:endParaRPr lang="en-PH" dirty="0"/>
          </a:p>
        </p:txBody>
      </p:sp>
      <p:sp>
        <p:nvSpPr>
          <p:cNvPr id="3" name="Text Placeholder 2"/>
          <p:cNvSpPr>
            <a:spLocks noGrp="1"/>
          </p:cNvSpPr>
          <p:nvPr>
            <p:ph type="body" idx="1"/>
          </p:nvPr>
        </p:nvSpPr>
        <p:spPr>
          <a:xfrm>
            <a:off x="311700" y="1152475"/>
            <a:ext cx="8520600" cy="1391102"/>
          </a:xfrm>
        </p:spPr>
        <p:txBody>
          <a:bodyPr/>
          <a:lstStyle/>
          <a:p>
            <a:pPr marL="114300" indent="0">
              <a:buNone/>
            </a:pPr>
            <a:r>
              <a:rPr lang="en-GB" sz="1400" u="sng" dirty="0" err="1">
                <a:hlinkClick r:id="rId2"/>
              </a:rPr>
              <a:t>Warby</a:t>
            </a:r>
            <a:r>
              <a:rPr lang="en-GB" sz="1400" u="sng" dirty="0">
                <a:hlinkClick r:id="rId2"/>
              </a:rPr>
              <a:t> Parker</a:t>
            </a:r>
            <a:r>
              <a:rPr lang="en-GB" sz="1400" dirty="0"/>
              <a:t> is a transformative lifestyle brand with a lofty objective: to offer designer eyewear at a revolutionary price while leading the way for socially conscious businesses. Founded in 2010 and named after two characters in an early Jack Kerouac journal, </a:t>
            </a:r>
            <a:r>
              <a:rPr lang="en-GB" sz="1400" dirty="0" err="1"/>
              <a:t>Warby</a:t>
            </a:r>
            <a:r>
              <a:rPr lang="en-GB" sz="1400" dirty="0"/>
              <a:t> Parker believes in creative thinking, smart design, and doing good in the world. For every pair of eyeglasses and sunglasses sold, a pair is distributed to someone in need</a:t>
            </a:r>
            <a:r>
              <a:rPr lang="en-GB" sz="1400" dirty="0" smtClean="0"/>
              <a:t>.</a:t>
            </a:r>
          </a:p>
          <a:p>
            <a:pPr marL="114300" indent="0">
              <a:buNone/>
            </a:pPr>
            <a:endParaRPr lang="en-PH" dirty="0"/>
          </a:p>
        </p:txBody>
      </p:sp>
      <p:sp>
        <p:nvSpPr>
          <p:cNvPr id="4" name="Title 1"/>
          <p:cNvSpPr txBox="1">
            <a:spLocks/>
          </p:cNvSpPr>
          <p:nvPr/>
        </p:nvSpPr>
        <p:spPr>
          <a:xfrm>
            <a:off x="367509" y="2503499"/>
            <a:ext cx="8520600" cy="572700"/>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r>
              <a:rPr lang="en-PH" dirty="0" smtClean="0"/>
              <a:t>Objective:</a:t>
            </a:r>
            <a:endParaRPr lang="en-PH" dirty="0"/>
          </a:p>
        </p:txBody>
      </p:sp>
      <p:sp>
        <p:nvSpPr>
          <p:cNvPr id="7" name="Text Placeholder 2"/>
          <p:cNvSpPr txBox="1">
            <a:spLocks/>
          </p:cNvSpPr>
          <p:nvPr/>
        </p:nvSpPr>
        <p:spPr>
          <a:xfrm>
            <a:off x="464100" y="3152994"/>
            <a:ext cx="8520600" cy="1391102"/>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pPr marL="114300" indent="0">
              <a:buNone/>
            </a:pPr>
            <a:r>
              <a:rPr lang="en-GB" dirty="0" err="1"/>
              <a:t>A</a:t>
            </a:r>
            <a:r>
              <a:rPr lang="en-GB" dirty="0" err="1" smtClean="0"/>
              <a:t>nalyze</a:t>
            </a:r>
            <a:r>
              <a:rPr lang="en-GB" dirty="0" smtClean="0"/>
              <a:t> </a:t>
            </a:r>
            <a:r>
              <a:rPr lang="en-GB" dirty="0"/>
              <a:t>different </a:t>
            </a:r>
            <a:r>
              <a:rPr lang="en-GB" dirty="0" err="1"/>
              <a:t>Warby</a:t>
            </a:r>
            <a:r>
              <a:rPr lang="en-GB" dirty="0"/>
              <a:t> Parker’s marketing funnels in order to calculate conversion </a:t>
            </a:r>
            <a:r>
              <a:rPr lang="en-GB" dirty="0" smtClean="0"/>
              <a:t>rates.</a:t>
            </a:r>
            <a:endParaRPr lang="en-PH" dirty="0"/>
          </a:p>
        </p:txBody>
      </p:sp>
    </p:spTree>
    <p:extLst>
      <p:ext uri="{BB962C8B-B14F-4D97-AF65-F5344CB8AC3E}">
        <p14:creationId xmlns:p14="http://schemas.microsoft.com/office/powerpoint/2010/main" val="150967861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dirty="0" smtClean="0">
                <a:solidFill>
                  <a:srgbClr val="295269"/>
                </a:solidFill>
              </a:rPr>
              <a:t>Table </a:t>
            </a:r>
            <a:r>
              <a:rPr lang="en" b="1" dirty="0">
                <a:solidFill>
                  <a:srgbClr val="295269"/>
                </a:solidFill>
              </a:rPr>
              <a:t>of Contents</a:t>
            </a:r>
            <a:endParaRPr b="1" dirty="0">
              <a:solidFill>
                <a:srgbClr val="295269"/>
              </a:solidFill>
              <a:latin typeface="Roboto"/>
              <a:ea typeface="Roboto"/>
              <a:cs typeface="Roboto"/>
              <a:sym typeface="Roboto"/>
            </a:endParaRPr>
          </a:p>
        </p:txBody>
      </p:sp>
      <p:sp>
        <p:nvSpPr>
          <p:cNvPr id="2" name="Text Placeholder 1"/>
          <p:cNvSpPr>
            <a:spLocks noGrp="1"/>
          </p:cNvSpPr>
          <p:nvPr>
            <p:ph type="body" idx="1"/>
          </p:nvPr>
        </p:nvSpPr>
        <p:spPr>
          <a:xfrm>
            <a:off x="311700" y="1158914"/>
            <a:ext cx="8520600" cy="3416400"/>
          </a:xfrm>
        </p:spPr>
        <p:txBody>
          <a:bodyPr/>
          <a:lstStyle/>
          <a:p>
            <a:pPr marL="114300" indent="0">
              <a:buNone/>
            </a:pPr>
            <a:r>
              <a:rPr lang="en-PH" dirty="0" smtClean="0"/>
              <a:t>1. Survey frequency count and proportion</a:t>
            </a:r>
            <a:endParaRPr lang="en-PH"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lvl="0" algn="ctr"/>
            <a:r>
              <a:rPr lang="en" sz="4800" dirty="0">
                <a:solidFill>
                  <a:schemeClr val="lt1"/>
                </a:solidFill>
                <a:latin typeface="Roboto Black"/>
                <a:ea typeface="Roboto Black"/>
                <a:cs typeface="Roboto Black"/>
                <a:sym typeface="Roboto Black"/>
              </a:rPr>
              <a:t>1. </a:t>
            </a:r>
            <a:r>
              <a:rPr lang="en-GB" sz="4800" dirty="0" smtClean="0">
                <a:solidFill>
                  <a:schemeClr val="lt1"/>
                </a:solidFill>
                <a:latin typeface="Roboto Black"/>
                <a:ea typeface="Roboto Black"/>
                <a:cs typeface="Roboto Black"/>
                <a:sym typeface="Roboto Black"/>
              </a:rPr>
              <a:t>Survey </a:t>
            </a:r>
            <a:r>
              <a:rPr lang="en-GB" sz="4800" dirty="0">
                <a:solidFill>
                  <a:schemeClr val="lt1"/>
                </a:solidFill>
                <a:latin typeface="Roboto Black"/>
                <a:ea typeface="Roboto Black"/>
                <a:cs typeface="Roboto Black"/>
                <a:sym typeface="Roboto Black"/>
              </a:rPr>
              <a:t>frequency count and proportion</a:t>
            </a:r>
            <a:endParaRPr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73308"/>
            <a:ext cx="8520600" cy="837600"/>
          </a:xfrm>
          <a:prstGeom prst="rect">
            <a:avLst/>
          </a:prstGeom>
          <a:noFill/>
          <a:ln>
            <a:noFill/>
          </a:ln>
        </p:spPr>
        <p:txBody>
          <a:bodyPr spcFirstLastPara="1" wrap="square" lIns="91425" tIns="91425" rIns="91425" bIns="91425" anchor="b" anchorCtr="0">
            <a:noAutofit/>
          </a:bodyPr>
          <a:lstStyle/>
          <a:p>
            <a:pPr lvl="0"/>
            <a:r>
              <a:rPr lang="en" sz="2400" b="1" dirty="0" smtClean="0">
                <a:solidFill>
                  <a:srgbClr val="295269"/>
                </a:solidFill>
                <a:latin typeface="Roboto"/>
                <a:ea typeface="Roboto"/>
                <a:cs typeface="Roboto"/>
                <a:sym typeface="Roboto"/>
              </a:rPr>
              <a:t>1. </a:t>
            </a:r>
            <a:r>
              <a:rPr lang="en-GB" sz="2400" b="1" dirty="0" smtClean="0">
                <a:solidFill>
                  <a:srgbClr val="295269"/>
                </a:solidFill>
                <a:latin typeface="Roboto"/>
                <a:ea typeface="Roboto"/>
                <a:cs typeface="Roboto"/>
                <a:sym typeface="Roboto"/>
              </a:rPr>
              <a:t>Survey frequency count </a:t>
            </a:r>
            <a:r>
              <a:rPr lang="en-GB" sz="2400" b="1" dirty="0">
                <a:solidFill>
                  <a:srgbClr val="295269"/>
                </a:solidFill>
                <a:latin typeface="Roboto"/>
                <a:ea typeface="Roboto"/>
                <a:cs typeface="Roboto"/>
                <a:sym typeface="Roboto"/>
              </a:rPr>
              <a:t>and proportion</a:t>
            </a:r>
            <a:endParaRPr sz="2400" b="1" dirty="0">
              <a:solidFill>
                <a:srgbClr val="295269"/>
              </a:solidFill>
              <a:latin typeface="Roboto"/>
              <a:ea typeface="Roboto"/>
              <a:cs typeface="Roboto"/>
              <a:sym typeface="Roboto"/>
            </a:endParaRPr>
          </a:p>
        </p:txBody>
      </p:sp>
      <p:sp>
        <p:nvSpPr>
          <p:cNvPr id="316" name="Shape 316"/>
          <p:cNvSpPr txBox="1"/>
          <p:nvPr/>
        </p:nvSpPr>
        <p:spPr>
          <a:xfrm>
            <a:off x="177975" y="1047424"/>
            <a:ext cx="8520600" cy="1179731"/>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PH" sz="1200" dirty="0" smtClean="0">
                <a:latin typeface="Roboto"/>
                <a:ea typeface="Roboto"/>
                <a:cs typeface="Roboto"/>
                <a:sym typeface="Roboto"/>
              </a:rPr>
              <a:t>This table show us the frequency count and  proportion of users who continue to answer each questions.</a:t>
            </a:r>
          </a:p>
          <a:p>
            <a:pPr marL="0" lvl="0" indent="0" rtl="0">
              <a:lnSpc>
                <a:spcPct val="115000"/>
              </a:lnSpc>
              <a:spcBef>
                <a:spcPts val="0"/>
              </a:spcBef>
              <a:spcAft>
                <a:spcPts val="0"/>
              </a:spcAft>
              <a:buClr>
                <a:schemeClr val="dk1"/>
              </a:buClr>
              <a:buSzPts val="1100"/>
              <a:buFont typeface="Arial"/>
              <a:buNone/>
            </a:pPr>
            <a:endParaRPr sz="1200" dirty="0">
              <a:latin typeface="Roboto"/>
              <a:ea typeface="Roboto"/>
              <a:cs typeface="Roboto"/>
              <a:sym typeface="Roboto"/>
            </a:endParaRPr>
          </a:p>
          <a:p>
            <a:pPr marL="457200" lvl="0" indent="-304800" rtl="0">
              <a:lnSpc>
                <a:spcPct val="115000"/>
              </a:lnSpc>
              <a:spcBef>
                <a:spcPts val="0"/>
              </a:spcBef>
              <a:spcAft>
                <a:spcPts val="0"/>
              </a:spcAft>
              <a:buSzPts val="1200"/>
              <a:buFont typeface="Roboto"/>
              <a:buChar char="●"/>
            </a:pPr>
            <a:r>
              <a:rPr lang="en-PH" sz="1200" dirty="0" smtClean="0">
                <a:latin typeface="Roboto"/>
                <a:ea typeface="Roboto"/>
                <a:cs typeface="Roboto"/>
                <a:sym typeface="Roboto"/>
              </a:rPr>
              <a:t>We have a total of 500 respondents who take the survey</a:t>
            </a:r>
          </a:p>
          <a:p>
            <a:pPr marL="457200" lvl="0" indent="-304800" rtl="0">
              <a:lnSpc>
                <a:spcPct val="115000"/>
              </a:lnSpc>
              <a:spcBef>
                <a:spcPts val="0"/>
              </a:spcBef>
              <a:spcAft>
                <a:spcPts val="0"/>
              </a:spcAft>
              <a:buSzPts val="1200"/>
              <a:buFont typeface="Roboto"/>
              <a:buChar char="●"/>
            </a:pPr>
            <a:r>
              <a:rPr lang="en-PH" sz="1200" dirty="0" smtClean="0">
                <a:solidFill>
                  <a:srgbClr val="FF0000"/>
                </a:solidFill>
                <a:latin typeface="Roboto"/>
                <a:ea typeface="Roboto"/>
                <a:cs typeface="Roboto"/>
                <a:sym typeface="Roboto"/>
              </a:rPr>
              <a:t>20% drop </a:t>
            </a:r>
            <a:r>
              <a:rPr lang="en-PH" sz="1200" dirty="0" smtClean="0">
                <a:latin typeface="Roboto"/>
                <a:ea typeface="Roboto"/>
                <a:cs typeface="Roboto"/>
                <a:sym typeface="Roboto"/>
              </a:rPr>
              <a:t>from question 2 to 3</a:t>
            </a:r>
            <a:endParaRPr sz="1200" dirty="0">
              <a:latin typeface="Roboto"/>
              <a:ea typeface="Roboto"/>
              <a:cs typeface="Roboto"/>
              <a:sym typeface="Roboto"/>
            </a:endParaRPr>
          </a:p>
          <a:p>
            <a:pPr marL="457200" lvl="0" indent="-304800" rtl="0">
              <a:lnSpc>
                <a:spcPct val="115000"/>
              </a:lnSpc>
              <a:spcBef>
                <a:spcPts val="0"/>
              </a:spcBef>
              <a:spcAft>
                <a:spcPts val="0"/>
              </a:spcAft>
              <a:buSzPts val="1200"/>
              <a:buFont typeface="Roboto"/>
              <a:buChar char="●"/>
            </a:pPr>
            <a:r>
              <a:rPr lang="en-PH" sz="1200" dirty="0" smtClean="0">
                <a:solidFill>
                  <a:srgbClr val="FF0000"/>
                </a:solidFill>
                <a:latin typeface="Roboto"/>
                <a:ea typeface="Roboto"/>
                <a:cs typeface="Roboto"/>
                <a:sym typeface="Roboto"/>
              </a:rPr>
              <a:t>25% drop </a:t>
            </a:r>
            <a:r>
              <a:rPr lang="en-PH" sz="1200" dirty="0" smtClean="0">
                <a:latin typeface="Roboto"/>
                <a:ea typeface="Roboto"/>
                <a:cs typeface="Roboto"/>
                <a:sym typeface="Roboto"/>
              </a:rPr>
              <a:t>from question 4 to 5.</a:t>
            </a:r>
            <a:endParaRPr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endParaRPr sz="1200" dirty="0">
              <a:latin typeface="Roboto"/>
              <a:ea typeface="Roboto"/>
              <a:cs typeface="Roboto"/>
              <a:sym typeface="Roboto"/>
            </a:endParaRPr>
          </a:p>
        </p:txBody>
      </p:sp>
      <p:graphicFrame>
        <p:nvGraphicFramePr>
          <p:cNvPr id="317" name="Shape 317"/>
          <p:cNvGraphicFramePr/>
          <p:nvPr>
            <p:extLst>
              <p:ext uri="{D42A27DB-BD31-4B8C-83A1-F6EECF244321}">
                <p14:modId xmlns:p14="http://schemas.microsoft.com/office/powerpoint/2010/main" val="3914692095"/>
              </p:ext>
            </p:extLst>
          </p:nvPr>
        </p:nvGraphicFramePr>
        <p:xfrm>
          <a:off x="311700" y="2335801"/>
          <a:ext cx="8089916" cy="2433306"/>
        </p:xfrm>
        <a:graphic>
          <a:graphicData uri="http://schemas.openxmlformats.org/drawingml/2006/table">
            <a:tbl>
              <a:tblPr>
                <a:noFill/>
                <a:tableStyleId>{8628B589-4659-4227-9C68-565DD4A46BFE}</a:tableStyleId>
              </a:tblPr>
              <a:tblGrid>
                <a:gridCol w="2638743">
                  <a:extLst>
                    <a:ext uri="{9D8B030D-6E8A-4147-A177-3AD203B41FA5}">
                      <a16:colId xmlns="" xmlns:a16="http://schemas.microsoft.com/office/drawing/2014/main" val="20000"/>
                    </a:ext>
                  </a:extLst>
                </a:gridCol>
                <a:gridCol w="1186180">
                  <a:extLst>
                    <a:ext uri="{9D8B030D-6E8A-4147-A177-3AD203B41FA5}">
                      <a16:colId xmlns="" xmlns:a16="http://schemas.microsoft.com/office/drawing/2014/main" val="20001"/>
                    </a:ext>
                  </a:extLst>
                </a:gridCol>
                <a:gridCol w="1559243">
                  <a:extLst>
                    <a:ext uri="{9D8B030D-6E8A-4147-A177-3AD203B41FA5}">
                      <a16:colId xmlns="" xmlns:a16="http://schemas.microsoft.com/office/drawing/2014/main" val="20002"/>
                    </a:ext>
                  </a:extLst>
                </a:gridCol>
                <a:gridCol w="1094233"/>
                <a:gridCol w="1611517"/>
              </a:tblGrid>
              <a:tr h="361593">
                <a:tc>
                  <a:txBody>
                    <a:bodyPr/>
                    <a:lstStyle/>
                    <a:p>
                      <a:endParaRPr lang="en-PH" dirty="0"/>
                    </a:p>
                  </a:txBody>
                  <a:tcPr anchor="ctr">
                    <a:solidFill>
                      <a:srgbClr val="204056">
                        <a:alpha val="82490"/>
                      </a:srgbClr>
                    </a:solidFill>
                  </a:tcPr>
                </a:tc>
                <a:tc>
                  <a:txBody>
                    <a:bodyPr/>
                    <a:lstStyle/>
                    <a:p>
                      <a:pPr algn="r" fontAlgn="ctr"/>
                      <a:r>
                        <a:rPr lang="en-PH" b="1" dirty="0">
                          <a:effectLst/>
                        </a:rPr>
                        <a:t>user_count</a:t>
                      </a:r>
                    </a:p>
                  </a:txBody>
                  <a:tcPr anchor="ctr">
                    <a:solidFill>
                      <a:srgbClr val="204056">
                        <a:alpha val="82490"/>
                      </a:srgbClr>
                    </a:solidFill>
                  </a:tcPr>
                </a:tc>
                <a:tc>
                  <a:txBody>
                    <a:bodyPr/>
                    <a:lstStyle/>
                    <a:p>
                      <a:pPr algn="r" fontAlgn="ctr"/>
                      <a:r>
                        <a:rPr lang="en-PH" b="1" dirty="0">
                          <a:effectLst/>
                        </a:rPr>
                        <a:t>user_count_diff</a:t>
                      </a:r>
                    </a:p>
                  </a:txBody>
                  <a:tcPr anchor="ctr">
                    <a:solidFill>
                      <a:srgbClr val="204056">
                        <a:alpha val="82490"/>
                      </a:srgbClr>
                    </a:solidFill>
                  </a:tcPr>
                </a:tc>
                <a:tc>
                  <a:txBody>
                    <a:bodyPr/>
                    <a:lstStyle/>
                    <a:p>
                      <a:pPr algn="r" fontAlgn="ctr"/>
                      <a:r>
                        <a:rPr lang="en-PH" b="1" dirty="0" smtClean="0">
                          <a:effectLst/>
                        </a:rPr>
                        <a:t>Proportion</a:t>
                      </a:r>
                      <a:r>
                        <a:rPr lang="en-PH" sz="800" b="1" dirty="0" smtClean="0">
                          <a:effectLst/>
                        </a:rPr>
                        <a:t>(completion rate)</a:t>
                      </a:r>
                      <a:endParaRPr lang="en-PH" sz="800" b="1" dirty="0">
                        <a:effectLst/>
                      </a:endParaRPr>
                    </a:p>
                  </a:txBody>
                  <a:tcPr anchor="ctr">
                    <a:solidFill>
                      <a:srgbClr val="204056">
                        <a:alpha val="82490"/>
                      </a:srgbClr>
                    </a:solidFill>
                  </a:tcPr>
                </a:tc>
                <a:tc>
                  <a:txBody>
                    <a:bodyPr/>
                    <a:lstStyle/>
                    <a:p>
                      <a:pPr algn="r" fontAlgn="ctr"/>
                      <a:r>
                        <a:rPr lang="en-PH" b="1" dirty="0">
                          <a:effectLst/>
                        </a:rPr>
                        <a:t>loss_proportion</a:t>
                      </a:r>
                    </a:p>
                  </a:txBody>
                  <a:tcPr anchor="ctr">
                    <a:solidFill>
                      <a:srgbClr val="204056">
                        <a:alpha val="82490"/>
                      </a:srgbClr>
                    </a:solidFill>
                  </a:tcPr>
                </a:tc>
              </a:tr>
              <a:tr h="334431">
                <a:tc>
                  <a:txBody>
                    <a:bodyPr/>
                    <a:lstStyle/>
                    <a:p>
                      <a:pPr algn="r" fontAlgn="ctr"/>
                      <a:r>
                        <a:rPr lang="en-PH" b="1" dirty="0">
                          <a:effectLst/>
                        </a:rPr>
                        <a:t>question</a:t>
                      </a:r>
                    </a:p>
                  </a:txBody>
                  <a:tcPr anchor="ctr"/>
                </a:tc>
                <a:tc>
                  <a:txBody>
                    <a:bodyPr/>
                    <a:lstStyle/>
                    <a:p>
                      <a:pPr algn="r" fontAlgn="ctr"/>
                      <a:endParaRPr lang="en-PH" b="1" dirty="0">
                        <a:effectLst/>
                      </a:endParaRPr>
                    </a:p>
                  </a:txBody>
                  <a:tcPr anchor="ctr"/>
                </a:tc>
                <a:tc>
                  <a:txBody>
                    <a:bodyPr/>
                    <a:lstStyle/>
                    <a:p>
                      <a:pPr algn="r" fontAlgn="ctr"/>
                      <a:endParaRPr lang="en-PH" b="1" dirty="0">
                        <a:effectLst/>
                      </a:endParaRPr>
                    </a:p>
                  </a:txBody>
                  <a:tcPr anchor="ctr"/>
                </a:tc>
                <a:tc>
                  <a:txBody>
                    <a:bodyPr/>
                    <a:lstStyle/>
                    <a:p>
                      <a:pPr algn="r" fontAlgn="ctr"/>
                      <a:endParaRPr lang="en-PH" b="1" dirty="0">
                        <a:effectLst/>
                      </a:endParaRPr>
                    </a:p>
                  </a:txBody>
                  <a:tcPr anchor="ctr"/>
                </a:tc>
                <a:tc>
                  <a:txBody>
                    <a:bodyPr/>
                    <a:lstStyle/>
                    <a:p>
                      <a:pPr algn="r" fontAlgn="ctr"/>
                      <a:endParaRPr lang="en-PH" b="1" dirty="0">
                        <a:effectLst/>
                      </a:endParaRPr>
                    </a:p>
                  </a:txBody>
                  <a:tcPr anchor="ctr"/>
                </a:tc>
              </a:tr>
              <a:tr h="334431">
                <a:tc>
                  <a:txBody>
                    <a:bodyPr/>
                    <a:lstStyle/>
                    <a:p>
                      <a:pPr algn="r" fontAlgn="ctr"/>
                      <a:r>
                        <a:rPr lang="en-GB" sz="1200" b="1" dirty="0">
                          <a:effectLst/>
                        </a:rPr>
                        <a:t>1. What are you looking for?</a:t>
                      </a:r>
                    </a:p>
                  </a:txBody>
                  <a:tcPr anchor="ctr"/>
                </a:tc>
                <a:tc>
                  <a:txBody>
                    <a:bodyPr/>
                    <a:lstStyle/>
                    <a:p>
                      <a:pPr algn="ctr" fontAlgn="ctr"/>
                      <a:r>
                        <a:rPr lang="en-PH" sz="1200" dirty="0">
                          <a:effectLst/>
                        </a:rPr>
                        <a:t>500</a:t>
                      </a:r>
                    </a:p>
                  </a:txBody>
                  <a:tcPr anchor="ctr"/>
                </a:tc>
                <a:tc>
                  <a:txBody>
                    <a:bodyPr/>
                    <a:lstStyle/>
                    <a:p>
                      <a:pPr algn="ctr" fontAlgn="ctr"/>
                      <a:r>
                        <a:rPr lang="en-PH" sz="1200">
                          <a:effectLst/>
                        </a:rPr>
                        <a:t>0</a:t>
                      </a:r>
                    </a:p>
                  </a:txBody>
                  <a:tcPr anchor="ctr"/>
                </a:tc>
                <a:tc>
                  <a:txBody>
                    <a:bodyPr/>
                    <a:lstStyle/>
                    <a:p>
                      <a:pPr algn="ctr" fontAlgn="ctr"/>
                      <a:r>
                        <a:rPr lang="en-PH" sz="1200" dirty="0">
                          <a:effectLst/>
                        </a:rPr>
                        <a:t>1.000000</a:t>
                      </a:r>
                    </a:p>
                  </a:txBody>
                  <a:tcPr anchor="ctr"/>
                </a:tc>
                <a:tc>
                  <a:txBody>
                    <a:bodyPr/>
                    <a:lstStyle/>
                    <a:p>
                      <a:pPr algn="ctr" fontAlgn="ctr"/>
                      <a:r>
                        <a:rPr lang="en-PH" sz="1200" dirty="0">
                          <a:effectLst/>
                        </a:rPr>
                        <a:t>0.00</a:t>
                      </a:r>
                    </a:p>
                  </a:txBody>
                  <a:tcPr anchor="ctr"/>
                </a:tc>
              </a:tr>
              <a:tr h="334431">
                <a:tc>
                  <a:txBody>
                    <a:bodyPr/>
                    <a:lstStyle/>
                    <a:p>
                      <a:pPr algn="r" fontAlgn="ctr"/>
                      <a:r>
                        <a:rPr lang="en-PH" sz="1200" b="1" dirty="0">
                          <a:effectLst/>
                        </a:rPr>
                        <a:t>2. What's your fit?</a:t>
                      </a:r>
                    </a:p>
                  </a:txBody>
                  <a:tcPr anchor="ctr"/>
                </a:tc>
                <a:tc>
                  <a:txBody>
                    <a:bodyPr/>
                    <a:lstStyle/>
                    <a:p>
                      <a:pPr algn="ctr" fontAlgn="ctr"/>
                      <a:r>
                        <a:rPr lang="en-PH" sz="1200" dirty="0">
                          <a:effectLst/>
                        </a:rPr>
                        <a:t>475</a:t>
                      </a:r>
                    </a:p>
                  </a:txBody>
                  <a:tcPr anchor="ctr"/>
                </a:tc>
                <a:tc>
                  <a:txBody>
                    <a:bodyPr/>
                    <a:lstStyle/>
                    <a:p>
                      <a:pPr algn="ctr" fontAlgn="ctr"/>
                      <a:r>
                        <a:rPr lang="en-PH" sz="1200" dirty="0">
                          <a:effectLst/>
                        </a:rPr>
                        <a:t>-25</a:t>
                      </a:r>
                    </a:p>
                  </a:txBody>
                  <a:tcPr anchor="ctr"/>
                </a:tc>
                <a:tc>
                  <a:txBody>
                    <a:bodyPr/>
                    <a:lstStyle/>
                    <a:p>
                      <a:pPr algn="ctr" fontAlgn="ctr"/>
                      <a:r>
                        <a:rPr lang="en-PH" sz="1200" dirty="0">
                          <a:effectLst/>
                        </a:rPr>
                        <a:t>0.950000</a:t>
                      </a:r>
                    </a:p>
                  </a:txBody>
                  <a:tcPr anchor="ctr"/>
                </a:tc>
                <a:tc>
                  <a:txBody>
                    <a:bodyPr/>
                    <a:lstStyle/>
                    <a:p>
                      <a:pPr algn="ctr" fontAlgn="ctr"/>
                      <a:r>
                        <a:rPr lang="en-PH" sz="1200">
                          <a:effectLst/>
                        </a:rPr>
                        <a:t>0.05</a:t>
                      </a:r>
                    </a:p>
                  </a:txBody>
                  <a:tcPr anchor="ctr"/>
                </a:tc>
                <a:extLst>
                  <a:ext uri="{0D108BD9-81ED-4DB2-BD59-A6C34878D82A}">
                    <a16:rowId xmlns="" xmlns:a16="http://schemas.microsoft.com/office/drawing/2014/main" val="10002"/>
                  </a:ext>
                </a:extLst>
              </a:tr>
              <a:tr h="334431">
                <a:tc>
                  <a:txBody>
                    <a:bodyPr/>
                    <a:lstStyle/>
                    <a:p>
                      <a:pPr algn="r" fontAlgn="ctr"/>
                      <a:r>
                        <a:rPr lang="en-GB" sz="1200" b="1">
                          <a:effectLst/>
                        </a:rPr>
                        <a:t>3. Which shapes do you like?</a:t>
                      </a:r>
                    </a:p>
                  </a:txBody>
                  <a:tcPr anchor="ctr"/>
                </a:tc>
                <a:tc>
                  <a:txBody>
                    <a:bodyPr/>
                    <a:lstStyle/>
                    <a:p>
                      <a:pPr algn="ctr" fontAlgn="ctr"/>
                      <a:r>
                        <a:rPr lang="en-PH" sz="1200" dirty="0">
                          <a:effectLst/>
                        </a:rPr>
                        <a:t>380</a:t>
                      </a:r>
                    </a:p>
                  </a:txBody>
                  <a:tcPr anchor="ctr"/>
                </a:tc>
                <a:tc>
                  <a:txBody>
                    <a:bodyPr/>
                    <a:lstStyle/>
                    <a:p>
                      <a:pPr algn="ctr" fontAlgn="ctr"/>
                      <a:r>
                        <a:rPr lang="en-PH" sz="1200" dirty="0">
                          <a:effectLst/>
                        </a:rPr>
                        <a:t>-95</a:t>
                      </a:r>
                    </a:p>
                  </a:txBody>
                  <a:tcPr anchor="ctr"/>
                </a:tc>
                <a:tc>
                  <a:txBody>
                    <a:bodyPr/>
                    <a:lstStyle/>
                    <a:p>
                      <a:pPr algn="ctr" fontAlgn="ctr"/>
                      <a:r>
                        <a:rPr lang="en-PH" sz="1200" dirty="0">
                          <a:effectLst/>
                        </a:rPr>
                        <a:t>0.800000</a:t>
                      </a:r>
                    </a:p>
                  </a:txBody>
                  <a:tcPr anchor="ctr"/>
                </a:tc>
                <a:tc>
                  <a:txBody>
                    <a:bodyPr/>
                    <a:lstStyle/>
                    <a:p>
                      <a:pPr algn="ctr" fontAlgn="ctr"/>
                      <a:r>
                        <a:rPr lang="en-PH" sz="1200" dirty="0">
                          <a:effectLst/>
                        </a:rPr>
                        <a:t>0.20</a:t>
                      </a:r>
                    </a:p>
                  </a:txBody>
                  <a:tcPr anchor="ctr"/>
                </a:tc>
                <a:extLst>
                  <a:ext uri="{0D108BD9-81ED-4DB2-BD59-A6C34878D82A}">
                    <a16:rowId xmlns="" xmlns:a16="http://schemas.microsoft.com/office/drawing/2014/main" val="10003"/>
                  </a:ext>
                </a:extLst>
              </a:tr>
              <a:tr h="334431">
                <a:tc>
                  <a:txBody>
                    <a:bodyPr/>
                    <a:lstStyle/>
                    <a:p>
                      <a:pPr algn="r" fontAlgn="ctr"/>
                      <a:r>
                        <a:rPr lang="en-GB" sz="1200" b="1">
                          <a:effectLst/>
                        </a:rPr>
                        <a:t>4. Which colors do you like?</a:t>
                      </a:r>
                    </a:p>
                  </a:txBody>
                  <a:tcPr anchor="ctr"/>
                </a:tc>
                <a:tc>
                  <a:txBody>
                    <a:bodyPr/>
                    <a:lstStyle/>
                    <a:p>
                      <a:pPr algn="ctr" fontAlgn="ctr"/>
                      <a:r>
                        <a:rPr lang="en-PH" sz="1200">
                          <a:effectLst/>
                        </a:rPr>
                        <a:t>361</a:t>
                      </a:r>
                    </a:p>
                  </a:txBody>
                  <a:tcPr anchor="ctr"/>
                </a:tc>
                <a:tc>
                  <a:txBody>
                    <a:bodyPr/>
                    <a:lstStyle/>
                    <a:p>
                      <a:pPr algn="ctr" fontAlgn="ctr"/>
                      <a:r>
                        <a:rPr lang="en-PH" sz="1200" dirty="0">
                          <a:effectLst/>
                        </a:rPr>
                        <a:t>-19</a:t>
                      </a:r>
                    </a:p>
                  </a:txBody>
                  <a:tcPr anchor="ctr"/>
                </a:tc>
                <a:tc>
                  <a:txBody>
                    <a:bodyPr/>
                    <a:lstStyle/>
                    <a:p>
                      <a:pPr algn="ctr" fontAlgn="ctr"/>
                      <a:r>
                        <a:rPr lang="en-PH" sz="1200" dirty="0">
                          <a:effectLst/>
                        </a:rPr>
                        <a:t>0.950000</a:t>
                      </a:r>
                    </a:p>
                  </a:txBody>
                  <a:tcPr anchor="ctr"/>
                </a:tc>
                <a:tc>
                  <a:txBody>
                    <a:bodyPr/>
                    <a:lstStyle/>
                    <a:p>
                      <a:pPr algn="ctr" fontAlgn="ctr"/>
                      <a:r>
                        <a:rPr lang="en-PH" sz="1200" dirty="0">
                          <a:effectLst/>
                        </a:rPr>
                        <a:t>0.05</a:t>
                      </a:r>
                    </a:p>
                  </a:txBody>
                  <a:tcPr anchor="ctr"/>
                </a:tc>
                <a:extLst>
                  <a:ext uri="{0D108BD9-81ED-4DB2-BD59-A6C34878D82A}">
                    <a16:rowId xmlns="" xmlns:a16="http://schemas.microsoft.com/office/drawing/2014/main" val="10004"/>
                  </a:ext>
                </a:extLst>
              </a:tr>
              <a:tr h="334431">
                <a:tc>
                  <a:txBody>
                    <a:bodyPr/>
                    <a:lstStyle/>
                    <a:p>
                      <a:pPr algn="r" fontAlgn="ctr"/>
                      <a:r>
                        <a:rPr lang="en-GB" sz="1200" b="1">
                          <a:effectLst/>
                        </a:rPr>
                        <a:t>5. When was your last eye exam?</a:t>
                      </a:r>
                    </a:p>
                  </a:txBody>
                  <a:tcPr anchor="ctr"/>
                </a:tc>
                <a:tc>
                  <a:txBody>
                    <a:bodyPr/>
                    <a:lstStyle/>
                    <a:p>
                      <a:pPr algn="ctr" fontAlgn="ctr"/>
                      <a:r>
                        <a:rPr lang="en-PH" sz="1200">
                          <a:effectLst/>
                        </a:rPr>
                        <a:t>270</a:t>
                      </a:r>
                    </a:p>
                  </a:txBody>
                  <a:tcPr anchor="ctr"/>
                </a:tc>
                <a:tc>
                  <a:txBody>
                    <a:bodyPr/>
                    <a:lstStyle/>
                    <a:p>
                      <a:pPr algn="ctr" fontAlgn="ctr"/>
                      <a:r>
                        <a:rPr lang="en-PH" sz="1200" dirty="0">
                          <a:effectLst/>
                        </a:rPr>
                        <a:t>-91</a:t>
                      </a:r>
                    </a:p>
                  </a:txBody>
                  <a:tcPr anchor="ctr"/>
                </a:tc>
                <a:tc>
                  <a:txBody>
                    <a:bodyPr/>
                    <a:lstStyle/>
                    <a:p>
                      <a:pPr algn="ctr" fontAlgn="ctr"/>
                      <a:r>
                        <a:rPr lang="en-PH" sz="1200">
                          <a:effectLst/>
                        </a:rPr>
                        <a:t>0.747922</a:t>
                      </a:r>
                    </a:p>
                  </a:txBody>
                  <a:tcPr anchor="ctr"/>
                </a:tc>
                <a:tc>
                  <a:txBody>
                    <a:bodyPr/>
                    <a:lstStyle/>
                    <a:p>
                      <a:pPr algn="ctr" fontAlgn="ctr"/>
                      <a:r>
                        <a:rPr lang="en-PH" sz="1200" dirty="0">
                          <a:effectLst/>
                        </a:rPr>
                        <a:t>0.25</a:t>
                      </a:r>
                    </a:p>
                  </a:txBody>
                  <a:tcPr anchor="ctr"/>
                </a:tc>
              </a:tr>
            </a:tbl>
          </a:graphicData>
        </a:graphic>
      </p:graphicFrame>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263965"/>
            <a:ext cx="8520600" cy="572700"/>
          </a:xfrm>
        </p:spPr>
        <p:txBody>
          <a:bodyPr/>
          <a:lstStyle/>
          <a:p>
            <a:r>
              <a:rPr lang="en-PH" dirty="0" smtClean="0"/>
              <a:t>Visual view</a:t>
            </a:r>
            <a:endParaRPr lang="en-PH"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6069" y="801745"/>
            <a:ext cx="6999131" cy="38800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7371979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50408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1.1 </a:t>
            </a:r>
            <a:r>
              <a:rPr lang="en" sz="2400" b="1" dirty="0" smtClean="0">
                <a:solidFill>
                  <a:srgbClr val="295269"/>
                </a:solidFill>
                <a:latin typeface="Roboto"/>
                <a:ea typeface="Roboto"/>
                <a:cs typeface="Roboto"/>
                <a:sym typeface="Roboto"/>
              </a:rPr>
              <a:t>Drop in completion rate</a:t>
            </a:r>
          </a:p>
        </p:txBody>
      </p:sp>
      <p:sp>
        <p:nvSpPr>
          <p:cNvPr id="324" name="Shape 324"/>
          <p:cNvSpPr txBox="1"/>
          <p:nvPr/>
        </p:nvSpPr>
        <p:spPr>
          <a:xfrm>
            <a:off x="177975" y="715224"/>
            <a:ext cx="8513352" cy="1258431"/>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152400">
              <a:lnSpc>
                <a:spcPct val="115000"/>
              </a:lnSpc>
              <a:buSzPts val="1200"/>
            </a:pPr>
            <a:r>
              <a:rPr lang="en-GB" sz="1200" dirty="0">
                <a:latin typeface="Roboto"/>
                <a:ea typeface="Roboto"/>
                <a:cs typeface="Roboto"/>
                <a:sym typeface="Roboto"/>
              </a:rPr>
              <a:t>We have a huge drop completion rate from question 2 to 3 and 4 to 5</a:t>
            </a:r>
            <a:r>
              <a:rPr lang="en-GB" sz="1200" dirty="0" smtClean="0">
                <a:latin typeface="Roboto"/>
                <a:ea typeface="Roboto"/>
                <a:cs typeface="Roboto"/>
                <a:sym typeface="Roboto"/>
              </a:rPr>
              <a:t>.</a:t>
            </a:r>
            <a:endParaRPr lang="en-PH" sz="1200" dirty="0" smtClean="0">
              <a:solidFill>
                <a:srgbClr val="FF0000"/>
              </a:solidFill>
              <a:latin typeface="Roboto"/>
              <a:ea typeface="Roboto"/>
              <a:cs typeface="Roboto"/>
              <a:sym typeface="Roboto"/>
            </a:endParaRPr>
          </a:p>
          <a:p>
            <a:pPr marL="152400" lvl="0" rtl="0">
              <a:lnSpc>
                <a:spcPct val="115000"/>
              </a:lnSpc>
              <a:spcBef>
                <a:spcPts val="0"/>
              </a:spcBef>
              <a:spcAft>
                <a:spcPts val="0"/>
              </a:spcAft>
              <a:buSzPts val="1200"/>
            </a:pPr>
            <a:endParaRPr lang="en-PH" sz="1200" dirty="0" smtClean="0">
              <a:solidFill>
                <a:srgbClr val="FF0000"/>
              </a:solidFill>
              <a:latin typeface="Roboto"/>
              <a:ea typeface="Roboto"/>
              <a:cs typeface="Roboto"/>
              <a:sym typeface="Roboto"/>
            </a:endParaRPr>
          </a:p>
          <a:p>
            <a:pPr marL="152400" lvl="0" rtl="0">
              <a:lnSpc>
                <a:spcPct val="115000"/>
              </a:lnSpc>
              <a:spcBef>
                <a:spcPts val="0"/>
              </a:spcBef>
              <a:spcAft>
                <a:spcPts val="0"/>
              </a:spcAft>
              <a:buSzPts val="1200"/>
            </a:pPr>
            <a:r>
              <a:rPr lang="en-PH" sz="1200" dirty="0" smtClean="0">
                <a:solidFill>
                  <a:srgbClr val="FF0000"/>
                </a:solidFill>
                <a:latin typeface="Roboto"/>
                <a:ea typeface="Roboto"/>
                <a:cs typeface="Roboto"/>
                <a:sym typeface="Roboto"/>
              </a:rPr>
              <a:t>Question #2</a:t>
            </a:r>
            <a:r>
              <a:rPr lang="en-PH" sz="1200" dirty="0" smtClean="0">
                <a:latin typeface="Roboto"/>
                <a:ea typeface="Roboto"/>
                <a:cs typeface="Roboto"/>
                <a:sym typeface="Roboto"/>
              </a:rPr>
              <a:t> </a:t>
            </a:r>
          </a:p>
          <a:p>
            <a:pPr marL="152400" lvl="0" rtl="0">
              <a:lnSpc>
                <a:spcPct val="115000"/>
              </a:lnSpc>
              <a:spcBef>
                <a:spcPts val="0"/>
              </a:spcBef>
              <a:spcAft>
                <a:spcPts val="0"/>
              </a:spcAft>
              <a:buSzPts val="1200"/>
            </a:pPr>
            <a:r>
              <a:rPr lang="en-PH" sz="1200" dirty="0">
                <a:latin typeface="Roboto"/>
                <a:ea typeface="Roboto"/>
                <a:cs typeface="Roboto"/>
                <a:sym typeface="Roboto"/>
              </a:rPr>
              <a:t> </a:t>
            </a:r>
            <a:r>
              <a:rPr lang="en-PH" sz="1200" dirty="0" smtClean="0">
                <a:latin typeface="Roboto"/>
                <a:ea typeface="Roboto"/>
                <a:cs typeface="Roboto"/>
                <a:sym typeface="Roboto"/>
              </a:rPr>
              <a:t>What’s your fit?</a:t>
            </a:r>
          </a:p>
          <a:p>
            <a:pPr marL="152400" lvl="0">
              <a:lnSpc>
                <a:spcPct val="115000"/>
              </a:lnSpc>
              <a:buSzPts val="1200"/>
            </a:pPr>
            <a:r>
              <a:rPr lang="en-PH" sz="1200" dirty="0">
                <a:latin typeface="Roboto"/>
                <a:ea typeface="Roboto"/>
                <a:cs typeface="Roboto"/>
                <a:sym typeface="Roboto"/>
              </a:rPr>
              <a:t> </a:t>
            </a:r>
            <a:r>
              <a:rPr lang="en-PH" sz="1200" dirty="0" smtClean="0">
                <a:latin typeface="Roboto"/>
                <a:ea typeface="Roboto"/>
                <a:cs typeface="Roboto"/>
                <a:sym typeface="Roboto"/>
              </a:rPr>
              <a:t>       -   We have 20% completion drop </a:t>
            </a:r>
            <a:r>
              <a:rPr lang="en-PH" sz="1200" dirty="0">
                <a:latin typeface="Roboto"/>
                <a:ea typeface="Roboto"/>
                <a:cs typeface="Roboto"/>
                <a:sym typeface="Roboto"/>
              </a:rPr>
              <a:t>rate</a:t>
            </a:r>
            <a:r>
              <a:rPr lang="en-PH" sz="1200" dirty="0" smtClean="0">
                <a:latin typeface="Roboto"/>
                <a:ea typeface="Roboto"/>
                <a:cs typeface="Roboto"/>
                <a:sym typeface="Roboto"/>
              </a:rPr>
              <a:t> for this question, is our respondents  doesn't know how to choose their fit?</a:t>
            </a:r>
          </a:p>
          <a:p>
            <a:pPr marL="152400" lvl="0" rtl="0">
              <a:lnSpc>
                <a:spcPct val="115000"/>
              </a:lnSpc>
              <a:spcBef>
                <a:spcPts val="0"/>
              </a:spcBef>
              <a:spcAft>
                <a:spcPts val="0"/>
              </a:spcAft>
              <a:buSzPts val="1200"/>
            </a:pPr>
            <a:r>
              <a:rPr lang="en-PH" sz="1200" dirty="0" smtClean="0">
                <a:latin typeface="Roboto"/>
                <a:ea typeface="Roboto"/>
                <a:cs typeface="Roboto"/>
                <a:sym typeface="Roboto"/>
              </a:rPr>
              <a:t>      </a:t>
            </a:r>
            <a:endParaRPr sz="1200" dirty="0">
              <a:latin typeface="Roboto"/>
              <a:ea typeface="Roboto"/>
              <a:cs typeface="Roboto"/>
              <a:sym typeface="Roboto"/>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a:solidFill>
                  <a:srgbClr val="295269"/>
                </a:solidFill>
                <a:latin typeface="Roboto"/>
                <a:ea typeface="Roboto"/>
                <a:cs typeface="Roboto"/>
                <a:sym typeface="Roboto"/>
              </a:rPr>
              <a:t>1.1 Example Slide, type 3</a:t>
            </a:r>
            <a:endParaRPr sz="2400" b="1">
              <a:solidFill>
                <a:srgbClr val="295269"/>
              </a:solidFill>
              <a:latin typeface="Roboto"/>
              <a:ea typeface="Roboto"/>
              <a:cs typeface="Roboto"/>
              <a:sym typeface="Roboto"/>
            </a:endParaRPr>
          </a:p>
        </p:txBody>
      </p:sp>
      <p:sp>
        <p:nvSpPr>
          <p:cNvPr id="331" name="Shape 331"/>
          <p:cNvSpPr txBox="1"/>
          <p:nvPr/>
        </p:nvSpPr>
        <p:spPr>
          <a:xfrm>
            <a:off x="177975" y="1201325"/>
            <a:ext cx="4920900" cy="3847800"/>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lvl="0" indent="-190500" rtl="0">
              <a:lnSpc>
                <a:spcPct val="115000"/>
              </a:lnSpc>
              <a:spcBef>
                <a:spcPts val="0"/>
              </a:spcBef>
              <a:spcAft>
                <a:spcPts val="0"/>
              </a:spcAft>
              <a:buSzPts val="1200"/>
              <a:buChar char="●"/>
            </a:pPr>
            <a:r>
              <a:rPr lang="en" sz="1200">
                <a:latin typeface="Roboto"/>
                <a:ea typeface="Roboto"/>
                <a:cs typeface="Roboto"/>
                <a:sym typeface="Roboto"/>
              </a:rPr>
              <a:t>Lorem ipsum dolor sit amet, consectetur adipiscing elit, sed do eiusmod tempor incididunt ut labore et dolore magna aliqua. Ut enim ad minim veniam, quis nostrud exercitation ullamco laboris nisi ut aliquip ex ea commodo consequat. </a:t>
            </a:r>
            <a:endParaRPr sz="1200">
              <a:latin typeface="Roboto"/>
              <a:ea typeface="Roboto"/>
              <a:cs typeface="Roboto"/>
              <a:sym typeface="Roboto"/>
            </a:endParaRPr>
          </a:p>
          <a:p>
            <a:pPr marL="171450" lvl="0" indent="-190500" rtl="0">
              <a:lnSpc>
                <a:spcPct val="115000"/>
              </a:lnSpc>
              <a:spcBef>
                <a:spcPts val="0"/>
              </a:spcBef>
              <a:spcAft>
                <a:spcPts val="0"/>
              </a:spcAft>
              <a:buSzPts val="1200"/>
              <a:buChar char="●"/>
            </a:pPr>
            <a:r>
              <a:rPr lang="en" sz="1200">
                <a:latin typeface="Roboto"/>
                <a:ea typeface="Roboto"/>
                <a:cs typeface="Roboto"/>
                <a:sym typeface="Roboto"/>
              </a:rPr>
              <a:t>Duis aute irure dolor in reprehenderit in voluptate velit esse cillum dolore eu fugiat nulla pariatur. Excepteur sint occaecat cupidatat non proident, sunt in culpa qui officia deserunt mollit anim id est laborum.</a:t>
            </a:r>
            <a:endParaRPr sz="1200">
              <a:latin typeface="Roboto"/>
              <a:ea typeface="Roboto"/>
              <a:cs typeface="Roboto"/>
              <a:sym typeface="Roboto"/>
            </a:endParaRPr>
          </a:p>
        </p:txBody>
      </p:sp>
      <p:graphicFrame>
        <p:nvGraphicFramePr>
          <p:cNvPr id="332" name="Shape 332"/>
          <p:cNvGraphicFramePr/>
          <p:nvPr/>
        </p:nvGraphicFramePr>
        <p:xfrm>
          <a:off x="5275700" y="1201263"/>
          <a:ext cx="3492225" cy="3847850"/>
        </p:xfrm>
        <a:graphic>
          <a:graphicData uri="http://schemas.openxmlformats.org/drawingml/2006/table">
            <a:tbl>
              <a:tblPr>
                <a:noFill/>
                <a:tableStyleId>{8628B589-4659-4227-9C68-565DD4A46BFE}</a:tableStyleId>
              </a:tblPr>
              <a:tblGrid>
                <a:gridCol w="2127600">
                  <a:extLst>
                    <a:ext uri="{9D8B030D-6E8A-4147-A177-3AD203B41FA5}">
                      <a16:colId xmlns="" xmlns:a16="http://schemas.microsoft.com/office/drawing/2014/main" val="20000"/>
                    </a:ext>
                  </a:extLst>
                </a:gridCol>
                <a:gridCol w="1364625">
                  <a:extLst>
                    <a:ext uri="{9D8B030D-6E8A-4147-A177-3AD203B41FA5}">
                      <a16:colId xmlns="" xmlns:a16="http://schemas.microsoft.com/office/drawing/2014/main" val="20001"/>
                    </a:ext>
                  </a:extLst>
                </a:gridCol>
              </a:tblGrid>
              <a:tr h="331050">
                <a:tc>
                  <a:txBody>
                    <a:bodyPr/>
                    <a:lstStyle/>
                    <a:p>
                      <a:pPr marL="0" lvl="0" indent="0" rtl="0">
                        <a:spcBef>
                          <a:spcPts val="0"/>
                        </a:spcBef>
                        <a:spcAft>
                          <a:spcPts val="0"/>
                        </a:spcAft>
                        <a:buNone/>
                      </a:pPr>
                      <a:r>
                        <a:rPr lang="en" sz="1000" b="1">
                          <a:solidFill>
                            <a:srgbClr val="FFFFFF"/>
                          </a:solidFill>
                        </a:rPr>
                        <a:t>column1</a:t>
                      </a:r>
                      <a:endParaRPr sz="1000" b="1">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490"/>
                      </a:srgbClr>
                    </a:solidFill>
                  </a:tcPr>
                </a:tc>
                <a:tc>
                  <a:txBody>
                    <a:bodyPr/>
                    <a:lstStyle/>
                    <a:p>
                      <a:pPr marL="0" lvl="0" indent="0" rtl="0">
                        <a:spcBef>
                          <a:spcPts val="0"/>
                        </a:spcBef>
                        <a:spcAft>
                          <a:spcPts val="0"/>
                        </a:spcAft>
                        <a:buNone/>
                      </a:pPr>
                      <a:r>
                        <a:rPr lang="en" sz="1000" b="1">
                          <a:solidFill>
                            <a:srgbClr val="FFFFFF"/>
                          </a:solidFill>
                        </a:rPr>
                        <a:t>column2</a:t>
                      </a:r>
                      <a:endParaRPr sz="1000" b="1">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490"/>
                      </a:srgbClr>
                    </a:solidFill>
                  </a:tcPr>
                </a:tc>
                <a:extLst>
                  <a:ext uri="{0D108BD9-81ED-4DB2-BD59-A6C34878D82A}">
                    <a16:rowId xmlns="" xmlns:a16="http://schemas.microsoft.com/office/drawing/2014/main" val="10000"/>
                  </a:ext>
                </a:extLst>
              </a:tr>
              <a:tr h="439075">
                <a:tc>
                  <a:txBody>
                    <a:bodyPr/>
                    <a:lstStyle/>
                    <a:p>
                      <a:pPr marL="0" lvl="0" indent="0" rtl="0">
                        <a:spcBef>
                          <a:spcPts val="0"/>
                        </a:spcBef>
                        <a:spcAft>
                          <a:spcPts val="0"/>
                        </a:spcAft>
                        <a:buNone/>
                      </a:pPr>
                      <a:endParaRPr sz="1000"/>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rtl="0">
                        <a:spcBef>
                          <a:spcPts val="0"/>
                        </a:spcBef>
                        <a:spcAft>
                          <a:spcPts val="0"/>
                        </a:spcAft>
                        <a:buNone/>
                      </a:pPr>
                      <a:endParaRPr sz="1000"/>
                    </a:p>
                  </a:txBody>
                  <a:tcPr marL="91425" marR="91425" marT="91425" marB="91425">
                    <a:lnT w="9525" cap="flat" cmpd="sng">
                      <a:solidFill>
                        <a:srgbClr val="9E9E9E"/>
                      </a:solidFill>
                      <a:prstDash val="solid"/>
                      <a:round/>
                      <a:headEnd type="none" w="sm" len="sm"/>
                      <a:tailEnd type="none" w="sm" len="sm"/>
                    </a:lnT>
                  </a:tcPr>
                </a:tc>
                <a:extLst>
                  <a:ext uri="{0D108BD9-81ED-4DB2-BD59-A6C34878D82A}">
                    <a16:rowId xmlns="" xmlns:a16="http://schemas.microsoft.com/office/drawing/2014/main" val="10001"/>
                  </a:ext>
                </a:extLst>
              </a:tr>
              <a:tr h="439075">
                <a:tc>
                  <a:txBody>
                    <a:bodyPr/>
                    <a:lstStyle/>
                    <a:p>
                      <a:pPr marL="0" lvl="0" indent="0" rtl="0">
                        <a:spcBef>
                          <a:spcPts val="0"/>
                        </a:spcBef>
                        <a:spcAft>
                          <a:spcPts val="0"/>
                        </a:spcAft>
                        <a:buNone/>
                      </a:pPr>
                      <a:endParaRPr sz="1000"/>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 xmlns:a16="http://schemas.microsoft.com/office/drawing/2014/main" val="10002"/>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 xmlns:a16="http://schemas.microsoft.com/office/drawing/2014/main" val="10003"/>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 xmlns:a16="http://schemas.microsoft.com/office/drawing/2014/main" val="10004"/>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 xmlns:a16="http://schemas.microsoft.com/office/drawing/2014/main" val="10005"/>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 xmlns:a16="http://schemas.microsoft.com/office/drawing/2014/main" val="10006"/>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 xmlns:a16="http://schemas.microsoft.com/office/drawing/2014/main" val="10007"/>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 xmlns:a16="http://schemas.microsoft.com/office/drawing/2014/main" val="10008"/>
                  </a:ext>
                </a:extLst>
              </a:tr>
            </a:tbl>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17866"/>
            <a:ext cx="8520600" cy="572700"/>
          </a:xfrm>
        </p:spPr>
        <p:txBody>
          <a:bodyPr/>
          <a:lstStyle/>
          <a:p>
            <a:r>
              <a:rPr lang="en-PH" dirty="0" smtClean="0"/>
              <a:t>Codes:</a:t>
            </a:r>
            <a:endParaRPr lang="en-PH" dirty="0"/>
          </a:p>
        </p:txBody>
      </p:sp>
      <p:sp>
        <p:nvSpPr>
          <p:cNvPr id="5" name="Shape 323"/>
          <p:cNvSpPr txBox="1"/>
          <p:nvPr/>
        </p:nvSpPr>
        <p:spPr>
          <a:xfrm>
            <a:off x="192510" y="1990306"/>
            <a:ext cx="3822716" cy="2894157"/>
          </a:xfrm>
          <a:prstGeom prst="rect">
            <a:avLst/>
          </a:prstGeom>
          <a:solidFill>
            <a:schemeClr val="bg1"/>
          </a:solidFill>
          <a:ln>
            <a:noFill/>
          </a:ln>
        </p:spPr>
        <p:txBody>
          <a:bodyPr spcFirstLastPara="1" wrap="square" lIns="91425" tIns="91425" rIns="91425" bIns="91425" anchor="t" anchorCtr="0">
            <a:noAutofit/>
          </a:bodyPr>
          <a:lstStyle/>
          <a:p>
            <a:r>
              <a:rPr lang="en-GB" sz="800" dirty="0"/>
              <a:t> with template as (</a:t>
            </a:r>
          </a:p>
          <a:p>
            <a:r>
              <a:rPr lang="en-GB" sz="800" dirty="0"/>
              <a:t>   select </a:t>
            </a:r>
          </a:p>
          <a:p>
            <a:r>
              <a:rPr lang="en-GB" sz="800" dirty="0"/>
              <a:t>   question,</a:t>
            </a:r>
          </a:p>
          <a:p>
            <a:r>
              <a:rPr lang="en-GB" sz="800" dirty="0"/>
              <a:t>   count(distinct </a:t>
            </a:r>
            <a:r>
              <a:rPr lang="en-GB" sz="800" dirty="0" err="1"/>
              <a:t>user_id</a:t>
            </a:r>
            <a:r>
              <a:rPr lang="en-GB" sz="800" dirty="0"/>
              <a:t>) as '</a:t>
            </a:r>
            <a:r>
              <a:rPr lang="en-GB" sz="800" dirty="0" err="1"/>
              <a:t>user_count</a:t>
            </a:r>
            <a:r>
              <a:rPr lang="en-GB" sz="800" dirty="0"/>
              <a:t>',</a:t>
            </a:r>
          </a:p>
          <a:p>
            <a:r>
              <a:rPr lang="en-GB" sz="800" dirty="0"/>
              <a:t>   lag(count(distinct </a:t>
            </a:r>
            <a:r>
              <a:rPr lang="en-GB" sz="800" dirty="0" err="1"/>
              <a:t>user_id</a:t>
            </a:r>
            <a:r>
              <a:rPr lang="en-GB" sz="800" dirty="0"/>
              <a:t>), 1,500) over (order by question) as '</a:t>
            </a:r>
            <a:r>
              <a:rPr lang="en-GB" sz="800" dirty="0" err="1"/>
              <a:t>previous_count</a:t>
            </a:r>
            <a:r>
              <a:rPr lang="en-GB" sz="800" dirty="0"/>
              <a:t>'</a:t>
            </a:r>
          </a:p>
          <a:p>
            <a:r>
              <a:rPr lang="en-GB" sz="800" dirty="0"/>
              <a:t> </a:t>
            </a:r>
          </a:p>
          <a:p>
            <a:r>
              <a:rPr lang="en-GB" sz="800" dirty="0"/>
              <a:t>   from survey</a:t>
            </a:r>
          </a:p>
          <a:p>
            <a:r>
              <a:rPr lang="en-GB" sz="800" dirty="0"/>
              <a:t>   group by question</a:t>
            </a:r>
          </a:p>
          <a:p>
            <a:r>
              <a:rPr lang="en-GB" sz="800" dirty="0"/>
              <a:t>   order by question</a:t>
            </a:r>
          </a:p>
          <a:p>
            <a:r>
              <a:rPr lang="en-GB" sz="800" dirty="0"/>
              <a:t>   ) </a:t>
            </a:r>
          </a:p>
          <a:p>
            <a:r>
              <a:rPr lang="en-GB" sz="800" dirty="0"/>
              <a:t>   </a:t>
            </a:r>
          </a:p>
          <a:p>
            <a:r>
              <a:rPr lang="en-GB" sz="800" dirty="0"/>
              <a:t>select</a:t>
            </a:r>
          </a:p>
          <a:p>
            <a:r>
              <a:rPr lang="en-GB" sz="800" dirty="0" err="1"/>
              <a:t>template.question</a:t>
            </a:r>
            <a:r>
              <a:rPr lang="en-GB" sz="800" dirty="0"/>
              <a:t>,</a:t>
            </a:r>
          </a:p>
          <a:p>
            <a:r>
              <a:rPr lang="en-GB" sz="800" dirty="0" err="1"/>
              <a:t>template.user_count</a:t>
            </a:r>
            <a:r>
              <a:rPr lang="en-GB" sz="800" dirty="0"/>
              <a:t>,</a:t>
            </a:r>
          </a:p>
          <a:p>
            <a:r>
              <a:rPr lang="en-GB" sz="800" dirty="0"/>
              <a:t>-- </a:t>
            </a:r>
            <a:r>
              <a:rPr lang="en-GB" sz="800" dirty="0" err="1"/>
              <a:t>template.previous_count</a:t>
            </a:r>
            <a:r>
              <a:rPr lang="en-GB" sz="800" dirty="0"/>
              <a:t>,</a:t>
            </a:r>
          </a:p>
          <a:p>
            <a:r>
              <a:rPr lang="en-GB" sz="800" dirty="0"/>
              <a:t>round(1.00 * </a:t>
            </a:r>
            <a:r>
              <a:rPr lang="en-GB" sz="800" dirty="0" err="1"/>
              <a:t>template.user_count</a:t>
            </a:r>
            <a:r>
              <a:rPr lang="en-GB" sz="800" dirty="0"/>
              <a:t> / template.previous_count,2)  as '</a:t>
            </a:r>
            <a:r>
              <a:rPr lang="en-GB" sz="800" dirty="0" err="1"/>
              <a:t>user_proportion</a:t>
            </a:r>
            <a:r>
              <a:rPr lang="en-GB" sz="800" dirty="0"/>
              <a:t>'</a:t>
            </a:r>
          </a:p>
          <a:p>
            <a:r>
              <a:rPr lang="en-GB" sz="800" dirty="0"/>
              <a:t> </a:t>
            </a:r>
          </a:p>
          <a:p>
            <a:r>
              <a:rPr lang="en-GB" sz="800" dirty="0"/>
              <a:t>from template</a:t>
            </a:r>
          </a:p>
          <a:p>
            <a:r>
              <a:rPr lang="en-GB" sz="900" dirty="0"/>
              <a:t> </a:t>
            </a:r>
            <a:r>
              <a:rPr lang="en-GB" sz="900" dirty="0" smtClean="0"/>
              <a:t>;</a:t>
            </a:r>
            <a:endParaRPr lang="en-GB" sz="900" dirty="0"/>
          </a:p>
          <a:p>
            <a:pPr marL="0" lvl="0" indent="0" rtl="0">
              <a:spcBef>
                <a:spcPts val="0"/>
              </a:spcBef>
              <a:spcAft>
                <a:spcPts val="0"/>
              </a:spcAft>
              <a:buNone/>
            </a:pPr>
            <a:endParaRPr sz="900" dirty="0">
              <a:latin typeface="Courier New"/>
              <a:ea typeface="Courier New"/>
              <a:cs typeface="Courier New"/>
              <a:sym typeface="Courier New"/>
            </a:endParaRPr>
          </a:p>
        </p:txBody>
      </p:sp>
      <p:sp>
        <p:nvSpPr>
          <p:cNvPr id="6" name="Title 1"/>
          <p:cNvSpPr txBox="1">
            <a:spLocks/>
          </p:cNvSpPr>
          <p:nvPr/>
        </p:nvSpPr>
        <p:spPr>
          <a:xfrm>
            <a:off x="464100" y="943570"/>
            <a:ext cx="8520600" cy="572700"/>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PH" dirty="0" smtClean="0"/>
              <a:t>1. Survey frequency count and proportion</a:t>
            </a:r>
            <a:endParaRPr lang="en-PH" dirty="0"/>
          </a:p>
        </p:txBody>
      </p:sp>
      <p:sp>
        <p:nvSpPr>
          <p:cNvPr id="3" name="Rectangle 2"/>
          <p:cNvSpPr/>
          <p:nvPr/>
        </p:nvSpPr>
        <p:spPr>
          <a:xfrm>
            <a:off x="4015226" y="1970743"/>
            <a:ext cx="4839063" cy="2554545"/>
          </a:xfrm>
          <a:prstGeom prst="rect">
            <a:avLst/>
          </a:prstGeom>
        </p:spPr>
        <p:txBody>
          <a:bodyPr wrap="square">
            <a:spAutoFit/>
          </a:bodyPr>
          <a:lstStyle/>
          <a:p>
            <a:r>
              <a:rPr lang="en-PH" sz="800" dirty="0"/>
              <a:t># </a:t>
            </a:r>
            <a:r>
              <a:rPr lang="en-PH" sz="800" dirty="0" err="1"/>
              <a:t>groupby</a:t>
            </a:r>
            <a:r>
              <a:rPr lang="en-PH" sz="800" dirty="0"/>
              <a:t> question type</a:t>
            </a:r>
          </a:p>
          <a:p>
            <a:r>
              <a:rPr lang="en-PH" sz="800" dirty="0"/>
              <a:t>question = </a:t>
            </a:r>
            <a:r>
              <a:rPr lang="en-PH" sz="800" dirty="0" err="1"/>
              <a:t>df.groupby</a:t>
            </a:r>
            <a:r>
              <a:rPr lang="en-PH" sz="800" dirty="0"/>
              <a:t>('question').count()</a:t>
            </a:r>
          </a:p>
          <a:p>
            <a:endParaRPr lang="en-PH" sz="800" dirty="0"/>
          </a:p>
          <a:p>
            <a:r>
              <a:rPr lang="en-PH" sz="800" dirty="0"/>
              <a:t># rename '</a:t>
            </a:r>
            <a:r>
              <a:rPr lang="en-PH" sz="800" dirty="0" err="1"/>
              <a:t>user_id</a:t>
            </a:r>
            <a:r>
              <a:rPr lang="en-PH" sz="800" dirty="0"/>
              <a:t>' to user_count</a:t>
            </a:r>
          </a:p>
          <a:p>
            <a:r>
              <a:rPr lang="en-PH" sz="800" dirty="0"/>
              <a:t>question = </a:t>
            </a:r>
            <a:r>
              <a:rPr lang="en-PH" sz="800" dirty="0" err="1"/>
              <a:t>question.rename</a:t>
            </a:r>
            <a:r>
              <a:rPr lang="en-PH" sz="800" dirty="0"/>
              <a:t>(columns = {'</a:t>
            </a:r>
            <a:r>
              <a:rPr lang="en-PH" sz="800" dirty="0" err="1"/>
              <a:t>user_id</a:t>
            </a:r>
            <a:r>
              <a:rPr lang="en-PH" sz="800" dirty="0"/>
              <a:t>': 'user_count'}).drop(columns=(['response']))</a:t>
            </a:r>
          </a:p>
          <a:p>
            <a:endParaRPr lang="en-PH" sz="800" dirty="0"/>
          </a:p>
          <a:p>
            <a:r>
              <a:rPr lang="en-PH" sz="800" dirty="0"/>
              <a:t># used shift (same as lag in SQL) then </a:t>
            </a:r>
            <a:r>
              <a:rPr lang="en-PH" sz="800" dirty="0" err="1"/>
              <a:t>fill_value</a:t>
            </a:r>
            <a:r>
              <a:rPr lang="en-PH" sz="800" dirty="0"/>
              <a:t> of 500 for NAN(</a:t>
            </a:r>
            <a:r>
              <a:rPr lang="en-PH" sz="800" dirty="0" err="1"/>
              <a:t>theres</a:t>
            </a:r>
            <a:r>
              <a:rPr lang="en-PH" sz="800" dirty="0"/>
              <a:t> is no previous row for </a:t>
            </a:r>
            <a:r>
              <a:rPr lang="en-PH" sz="800" dirty="0" smtClean="0"/>
              <a:t>index </a:t>
            </a:r>
            <a:r>
              <a:rPr lang="en-PH" sz="800" dirty="0"/>
              <a:t>1)</a:t>
            </a:r>
          </a:p>
          <a:p>
            <a:r>
              <a:rPr lang="en-PH" sz="800" dirty="0"/>
              <a:t>question['</a:t>
            </a:r>
            <a:r>
              <a:rPr lang="en-PH" sz="800" dirty="0" err="1"/>
              <a:t>lagged_user_count</a:t>
            </a:r>
            <a:r>
              <a:rPr lang="en-PH" sz="800" dirty="0"/>
              <a:t>'] = question['user_count'].shift(</a:t>
            </a:r>
            <a:r>
              <a:rPr lang="en-PH" sz="800" dirty="0" err="1"/>
              <a:t>fill_value</a:t>
            </a:r>
            <a:r>
              <a:rPr lang="en-PH" sz="800" dirty="0"/>
              <a:t>=500)</a:t>
            </a:r>
          </a:p>
          <a:p>
            <a:endParaRPr lang="en-PH" sz="800" dirty="0"/>
          </a:p>
          <a:p>
            <a:r>
              <a:rPr lang="en-PH" sz="800" dirty="0" smtClean="0"/>
              <a:t># </a:t>
            </a:r>
            <a:r>
              <a:rPr lang="en-PH" sz="800" dirty="0"/>
              <a:t>get the proportion</a:t>
            </a:r>
          </a:p>
          <a:p>
            <a:r>
              <a:rPr lang="en-PH" sz="800" dirty="0"/>
              <a:t>question['proportion'] = </a:t>
            </a:r>
            <a:r>
              <a:rPr lang="en-PH" sz="800" dirty="0" err="1"/>
              <a:t>question.user_count</a:t>
            </a:r>
            <a:r>
              <a:rPr lang="en-PH" sz="800" dirty="0"/>
              <a:t> / </a:t>
            </a:r>
            <a:r>
              <a:rPr lang="en-PH" sz="800" dirty="0" err="1"/>
              <a:t>question.lagged_user_count</a:t>
            </a:r>
            <a:endParaRPr lang="en-PH" sz="800" dirty="0"/>
          </a:p>
          <a:p>
            <a:endParaRPr lang="en-PH" sz="800" dirty="0"/>
          </a:p>
          <a:p>
            <a:r>
              <a:rPr lang="en-PH" sz="800" dirty="0"/>
              <a:t># show frequency count and proportion</a:t>
            </a:r>
          </a:p>
          <a:p>
            <a:r>
              <a:rPr lang="en-PH" sz="800" dirty="0"/>
              <a:t>question['</a:t>
            </a:r>
            <a:r>
              <a:rPr lang="en-PH" sz="800" dirty="0" err="1"/>
              <a:t>lagged_proportion</a:t>
            </a:r>
            <a:r>
              <a:rPr lang="en-PH" sz="800" dirty="0"/>
              <a:t>'] = question['proportion'].shift(</a:t>
            </a:r>
            <a:r>
              <a:rPr lang="en-PH" sz="800" dirty="0" err="1"/>
              <a:t>fill_value</a:t>
            </a:r>
            <a:r>
              <a:rPr lang="en-PH" sz="800" dirty="0"/>
              <a:t>=1)</a:t>
            </a:r>
          </a:p>
          <a:p>
            <a:endParaRPr lang="en-PH" sz="800" dirty="0"/>
          </a:p>
          <a:p>
            <a:r>
              <a:rPr lang="en-PH" sz="800" dirty="0"/>
              <a:t># show drop in proportion</a:t>
            </a:r>
          </a:p>
          <a:p>
            <a:r>
              <a:rPr lang="en-PH" sz="800" dirty="0"/>
              <a:t>question['loss_proportion'] =   round(1 - </a:t>
            </a:r>
            <a:r>
              <a:rPr lang="en-PH" sz="800" dirty="0" err="1"/>
              <a:t>question.proportion</a:t>
            </a:r>
            <a:r>
              <a:rPr lang="en-PH" sz="800" dirty="0"/>
              <a:t>, 2)</a:t>
            </a:r>
          </a:p>
          <a:p>
            <a:endParaRPr lang="en-PH" sz="800" dirty="0"/>
          </a:p>
          <a:p>
            <a:r>
              <a:rPr lang="en-PH" sz="800" dirty="0"/>
              <a:t># show table</a:t>
            </a:r>
          </a:p>
          <a:p>
            <a:r>
              <a:rPr lang="en-PH" sz="800" dirty="0"/>
              <a:t>question[['user_count', 'proportion', 'loss_proportion']]</a:t>
            </a:r>
          </a:p>
        </p:txBody>
      </p:sp>
      <p:sp>
        <p:nvSpPr>
          <p:cNvPr id="4" name="Rectangle 3"/>
          <p:cNvSpPr/>
          <p:nvPr/>
        </p:nvSpPr>
        <p:spPr>
          <a:xfrm>
            <a:off x="328305" y="1673476"/>
            <a:ext cx="2438400" cy="307777"/>
          </a:xfrm>
          <a:prstGeom prst="rect">
            <a:avLst/>
          </a:prstGeom>
        </p:spPr>
        <p:txBody>
          <a:bodyPr wrap="square">
            <a:spAutoFit/>
          </a:bodyPr>
          <a:lstStyle/>
          <a:p>
            <a:r>
              <a:rPr lang="en-PH" dirty="0" smtClean="0"/>
              <a:t>SQL</a:t>
            </a:r>
            <a:endParaRPr lang="en-PH" dirty="0"/>
          </a:p>
        </p:txBody>
      </p:sp>
      <p:sp>
        <p:nvSpPr>
          <p:cNvPr id="7" name="Rectangle 6"/>
          <p:cNvSpPr/>
          <p:nvPr/>
        </p:nvSpPr>
        <p:spPr>
          <a:xfrm>
            <a:off x="4609079" y="1706765"/>
            <a:ext cx="2438400" cy="307777"/>
          </a:xfrm>
          <a:prstGeom prst="rect">
            <a:avLst/>
          </a:prstGeom>
        </p:spPr>
        <p:txBody>
          <a:bodyPr wrap="square">
            <a:spAutoFit/>
          </a:bodyPr>
          <a:lstStyle/>
          <a:p>
            <a:r>
              <a:rPr lang="en-PH" dirty="0" smtClean="0"/>
              <a:t>Python </a:t>
            </a:r>
            <a:r>
              <a:rPr lang="en-PH" dirty="0" err="1" smtClean="0"/>
              <a:t>dataframe</a:t>
            </a:r>
            <a:endParaRPr lang="en-PH" dirty="0"/>
          </a:p>
        </p:txBody>
      </p:sp>
    </p:spTree>
    <p:extLst>
      <p:ext uri="{BB962C8B-B14F-4D97-AF65-F5344CB8AC3E}">
        <p14:creationId xmlns:p14="http://schemas.microsoft.com/office/powerpoint/2010/main" val="119103252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786</TotalTime>
  <Words>447</Words>
  <Application>Microsoft Office PowerPoint</Application>
  <PresentationFormat>On-screen Show (16:9)</PresentationFormat>
  <Paragraphs>103</Paragraphs>
  <Slides>9</Slides>
  <Notes>6</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9</vt:i4>
      </vt:variant>
    </vt:vector>
  </HeadingPairs>
  <TitlesOfParts>
    <vt:vector size="18" baseType="lpstr">
      <vt:lpstr>Arial</vt:lpstr>
      <vt:lpstr>Roboto Black</vt:lpstr>
      <vt:lpstr>Dosis</vt:lpstr>
      <vt:lpstr>Roboto</vt:lpstr>
      <vt:lpstr>Courier New</vt:lpstr>
      <vt:lpstr>Roboto Thin</vt:lpstr>
      <vt:lpstr>Simple Light</vt:lpstr>
      <vt:lpstr>Simple Light</vt:lpstr>
      <vt:lpstr>Simple Light</vt:lpstr>
      <vt:lpstr>PowerPoint Presentation</vt:lpstr>
      <vt:lpstr>About:</vt:lpstr>
      <vt:lpstr>Table of Contents</vt:lpstr>
      <vt:lpstr>PowerPoint Presentation</vt:lpstr>
      <vt:lpstr>PowerPoint Presentation</vt:lpstr>
      <vt:lpstr>Visual view</vt:lpstr>
      <vt:lpstr>PowerPoint Presentation</vt:lpstr>
      <vt:lpstr>PowerPoint Presentation</vt:lpstr>
      <vt:lpstr>Codes: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dc:creator>Toto</dc:creator>
  <cp:lastModifiedBy>Windows User</cp:lastModifiedBy>
  <cp:revision>22</cp:revision>
  <dcterms:modified xsi:type="dcterms:W3CDTF">2022-10-21T07:55:40Z</dcterms:modified>
</cp:coreProperties>
</file>